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4" r:id="rId4"/>
    <p:sldId id="259" r:id="rId5"/>
    <p:sldId id="262" r:id="rId6"/>
    <p:sldId id="268" r:id="rId7"/>
    <p:sldId id="318" r:id="rId8"/>
    <p:sldId id="267" r:id="rId9"/>
    <p:sldId id="260" r:id="rId10"/>
    <p:sldId id="293" r:id="rId11"/>
    <p:sldId id="296" r:id="rId12"/>
    <p:sldId id="277" r:id="rId13"/>
    <p:sldId id="297" r:id="rId14"/>
    <p:sldId id="299" r:id="rId15"/>
    <p:sldId id="271" r:id="rId16"/>
    <p:sldId id="300" r:id="rId17"/>
    <p:sldId id="301" r:id="rId18"/>
    <p:sldId id="302" r:id="rId19"/>
    <p:sldId id="304" r:id="rId20"/>
    <p:sldId id="305" r:id="rId21"/>
    <p:sldId id="306" r:id="rId22"/>
    <p:sldId id="307" r:id="rId23"/>
    <p:sldId id="317" r:id="rId24"/>
    <p:sldId id="308" r:id="rId25"/>
    <p:sldId id="269" r:id="rId26"/>
    <p:sldId id="265" r:id="rId27"/>
    <p:sldId id="275" r:id="rId28"/>
    <p:sldId id="280" r:id="rId29"/>
    <p:sldId id="272" r:id="rId30"/>
    <p:sldId id="276" r:id="rId31"/>
    <p:sldId id="257" r:id="rId32"/>
    <p:sldId id="261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AD5E8"/>
    <a:srgbClr val="CCCCCC"/>
    <a:srgbClr val="AFABAB"/>
    <a:srgbClr val="7F7F7F"/>
    <a:srgbClr val="92A8D1"/>
    <a:srgbClr val="DCE3F0"/>
    <a:srgbClr val="B9C7E1"/>
    <a:srgbClr val="BCD2E3"/>
    <a:srgbClr val="228A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>
        <p:guide orient="horz" pos="223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7"/>
    </mc:Choice>
    <mc:Fallback>
      <c:style val="17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DCE3F0"/>
            </a:solidFill>
            <a:effectLst/>
          </c:spPr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1</c:v>
                </c:pt>
                <c:pt idx="2">
                  <c:v>9</c:v>
                </c:pt>
                <c:pt idx="3">
                  <c:v>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bg2">
                <a:lumMod val="50000"/>
                <a:alpha val="61000"/>
              </a:schemeClr>
            </a:solidFill>
            <a:effectLst/>
          </c:spPr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7</c:v>
                </c:pt>
                <c:pt idx="2">
                  <c:v>1</c:v>
                </c:pt>
                <c:pt idx="3">
                  <c:v>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rgbClr val="92A8D1">
                <a:alpha val="65000"/>
              </a:srgbClr>
            </a:solidFill>
            <a:effectLst/>
          </c:spPr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8</c:v>
                </c:pt>
                <c:pt idx="1">
                  <c:v>2</c:v>
                </c:pt>
                <c:pt idx="2">
                  <c:v>7</c:v>
                </c:pt>
                <c:pt idx="3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7661184"/>
        <c:axId val="257682816"/>
      </c:areaChart>
      <c:catAx>
        <c:axId val="25766118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257682816"/>
        <c:crosses val="autoZero"/>
        <c:auto val="1"/>
        <c:lblAlgn val="ctr"/>
        <c:lblOffset val="100"/>
        <c:noMultiLvlLbl val="0"/>
      </c:catAx>
      <c:valAx>
        <c:axId val="257682816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rgbClr val="DBDBDB"/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spPr>
          <a:ln w="6350" cap="flat" cmpd="sng" algn="ctr">
            <a:solidFill>
              <a:srgbClr val="4D4D4D"/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257661184"/>
        <c:crosses val="autoZero"/>
        <c:crossBetween val="midCat"/>
      </c:valAx>
      <c:spPr>
        <a:noFill/>
        <a:ln w="3175" cmpd="sng">
          <a:noFill/>
        </a:ln>
      </c:spPr>
    </c:plotArea>
    <c:plotVisOnly val="1"/>
    <c:dispBlanksAs val="zero"/>
    <c:showDLblsOverMax val="0"/>
  </c:chart>
  <c:txPr>
    <a:bodyPr/>
    <a:lstStyle/>
    <a:p>
      <a:pPr>
        <a:defRPr lang="zh-CN" sz="1800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7"/>
    </mc:Choice>
    <mc:Fallback>
      <c:style val="1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>
                <a:lumMod val="40000"/>
                <a:lumOff val="60000"/>
              </a:schemeClr>
            </a:solidFill>
            <a:effectLst/>
          </c:spPr>
          <c:explosion val="0"/>
          <c:dPt>
            <c:idx val="0"/>
            <c:bubble3D val="0"/>
            <c:spPr>
              <a:solidFill>
                <a:srgbClr val="92A8D1"/>
              </a:solidFill>
              <a:effectLst/>
            </c:spPr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effectLst/>
            </c:spPr>
          </c:dPt>
          <c:dPt>
            <c:idx val="2"/>
            <c:bubble3D val="0"/>
            <c:spPr>
              <a:solidFill>
                <a:srgbClr val="CAD5E8"/>
              </a:solidFill>
              <a:effectLst/>
            </c:spPr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3</c:v>
                </c:pt>
                <c:pt idx="2">
                  <c:v>4</c:v>
                </c:pt>
                <c:pt idx="3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plotVisOnly val="1"/>
    <c:dispBlanksAs val="zero"/>
    <c:showDLblsOverMax val="0"/>
  </c:chart>
  <c:txPr>
    <a:bodyPr/>
    <a:lstStyle/>
    <a:p>
      <a:pPr>
        <a:defRPr lang="zh-CN" sz="1800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228C2-7A4D-4D5B-9F8C-B6753259D4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64EB8-FE88-4362-BD50-0B017AABB91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microsoft.com/office/2007/relationships/hdphoto" Target="../media/image18.wdp"/><Relationship Id="rId3" Type="http://schemas.openxmlformats.org/officeDocument/2006/relationships/image" Target="../media/image17.png"/><Relationship Id="rId2" Type="http://schemas.microsoft.com/office/2007/relationships/hdphoto" Target="../media/image16.wdp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21.wdp"/><Relationship Id="rId1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25.wdp"/><Relationship Id="rId1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223248" y="-2"/>
            <a:ext cx="7853082" cy="3060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4728015" y="612194"/>
            <a:ext cx="2735970" cy="1835606"/>
          </a:xfrm>
          <a:custGeom>
            <a:avLst/>
            <a:gdLst>
              <a:gd name="connsiteX0" fmla="*/ 1888760 w 2735970"/>
              <a:gd name="connsiteY0" fmla="*/ 1628241 h 1835606"/>
              <a:gd name="connsiteX1" fmla="*/ 2180289 w 2735970"/>
              <a:gd name="connsiteY1" fmla="*/ 1628241 h 1835606"/>
              <a:gd name="connsiteX2" fmla="*/ 2300560 w 2735970"/>
              <a:gd name="connsiteY2" fmla="*/ 1835606 h 1835606"/>
              <a:gd name="connsiteX3" fmla="*/ 411800 w 2735970"/>
              <a:gd name="connsiteY3" fmla="*/ 1835606 h 1835606"/>
              <a:gd name="connsiteX4" fmla="*/ 532071 w 2735970"/>
              <a:gd name="connsiteY4" fmla="*/ 1628242 h 1835606"/>
              <a:gd name="connsiteX5" fmla="*/ 1888760 w 2735970"/>
              <a:gd name="connsiteY5" fmla="*/ 1628242 h 1835606"/>
              <a:gd name="connsiteX6" fmla="*/ 1367985 w 2735970"/>
              <a:gd name="connsiteY6" fmla="*/ 730354 h 1835606"/>
              <a:gd name="connsiteX7" fmla="*/ 1888760 w 2735970"/>
              <a:gd name="connsiteY7" fmla="*/ 1628241 h 1835606"/>
              <a:gd name="connsiteX8" fmla="*/ 847210 w 2735970"/>
              <a:gd name="connsiteY8" fmla="*/ 1628241 h 1835606"/>
              <a:gd name="connsiteX9" fmla="*/ 1356180 w 2735970"/>
              <a:gd name="connsiteY9" fmla="*/ 207365 h 1835606"/>
              <a:gd name="connsiteX10" fmla="*/ 1513749 w 2735970"/>
              <a:gd name="connsiteY10" fmla="*/ 479036 h 1835606"/>
              <a:gd name="connsiteX11" fmla="*/ 1367985 w 2735970"/>
              <a:gd name="connsiteY11" fmla="*/ 730354 h 1835606"/>
              <a:gd name="connsiteX12" fmla="*/ 1210416 w 2735970"/>
              <a:gd name="connsiteY12" fmla="*/ 458683 h 1835606"/>
              <a:gd name="connsiteX13" fmla="*/ 944380 w 2735970"/>
              <a:gd name="connsiteY13" fmla="*/ 1 h 1835606"/>
              <a:gd name="connsiteX14" fmla="*/ 1210416 w 2735970"/>
              <a:gd name="connsiteY14" fmla="*/ 458683 h 1835606"/>
              <a:gd name="connsiteX15" fmla="*/ 532071 w 2735970"/>
              <a:gd name="connsiteY15" fmla="*/ 1628242 h 1835606"/>
              <a:gd name="connsiteX16" fmla="*/ 0 w 2735970"/>
              <a:gd name="connsiteY16" fmla="*/ 1628242 h 1835606"/>
              <a:gd name="connsiteX17" fmla="*/ 1791590 w 2735970"/>
              <a:gd name="connsiteY17" fmla="*/ 0 h 1835606"/>
              <a:gd name="connsiteX18" fmla="*/ 2735970 w 2735970"/>
              <a:gd name="connsiteY18" fmla="*/ 1628241 h 1835606"/>
              <a:gd name="connsiteX19" fmla="*/ 2180289 w 2735970"/>
              <a:gd name="connsiteY19" fmla="*/ 1628241 h 1835606"/>
              <a:gd name="connsiteX20" fmla="*/ 1513749 w 2735970"/>
              <a:gd name="connsiteY20" fmla="*/ 479036 h 183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35970" h="1835606">
                <a:moveTo>
                  <a:pt x="1888760" y="1628241"/>
                </a:moveTo>
                <a:lnTo>
                  <a:pt x="2180289" y="1628241"/>
                </a:lnTo>
                <a:lnTo>
                  <a:pt x="2300560" y="1835606"/>
                </a:lnTo>
                <a:lnTo>
                  <a:pt x="411800" y="1835606"/>
                </a:lnTo>
                <a:lnTo>
                  <a:pt x="532071" y="1628242"/>
                </a:lnTo>
                <a:lnTo>
                  <a:pt x="1888760" y="1628242"/>
                </a:lnTo>
                <a:close/>
                <a:moveTo>
                  <a:pt x="1367985" y="730354"/>
                </a:moveTo>
                <a:lnTo>
                  <a:pt x="1888760" y="1628241"/>
                </a:lnTo>
                <a:lnTo>
                  <a:pt x="847210" y="1628241"/>
                </a:lnTo>
                <a:close/>
                <a:moveTo>
                  <a:pt x="1356180" y="207365"/>
                </a:moveTo>
                <a:lnTo>
                  <a:pt x="1513749" y="479036"/>
                </a:lnTo>
                <a:lnTo>
                  <a:pt x="1367985" y="730354"/>
                </a:lnTo>
                <a:lnTo>
                  <a:pt x="1210416" y="458683"/>
                </a:lnTo>
                <a:close/>
                <a:moveTo>
                  <a:pt x="944380" y="1"/>
                </a:moveTo>
                <a:lnTo>
                  <a:pt x="1210416" y="458683"/>
                </a:lnTo>
                <a:lnTo>
                  <a:pt x="532071" y="1628242"/>
                </a:lnTo>
                <a:lnTo>
                  <a:pt x="0" y="1628242"/>
                </a:lnTo>
                <a:close/>
                <a:moveTo>
                  <a:pt x="1791590" y="0"/>
                </a:moveTo>
                <a:lnTo>
                  <a:pt x="2735970" y="1628241"/>
                </a:lnTo>
                <a:lnTo>
                  <a:pt x="2180289" y="1628241"/>
                </a:lnTo>
                <a:lnTo>
                  <a:pt x="1513749" y="479036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235960" y="3992880"/>
            <a:ext cx="52825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cs typeface="+mn-ea"/>
                <a:sym typeface="+mn-lt"/>
              </a:rPr>
              <a:t>一卡通管理系统</a:t>
            </a:r>
            <a:endParaRPr lang="zh-CN" altLang="en-US" sz="4000" dirty="0">
              <a:cs typeface="+mn-ea"/>
              <a:sym typeface="+mn-lt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1848670" y="-3"/>
            <a:ext cx="1800000" cy="3420000"/>
          </a:xfrm>
          <a:custGeom>
            <a:avLst/>
            <a:gdLst>
              <a:gd name="connsiteX0" fmla="*/ 180000 w 1800000"/>
              <a:gd name="connsiteY0" fmla="*/ 3240000 h 3420000"/>
              <a:gd name="connsiteX1" fmla="*/ 1800000 w 1800000"/>
              <a:gd name="connsiteY1" fmla="*/ 3240000 h 3420000"/>
              <a:gd name="connsiteX2" fmla="*/ 1800000 w 1800000"/>
              <a:gd name="connsiteY2" fmla="*/ 3420000 h 3420000"/>
              <a:gd name="connsiteX3" fmla="*/ 180000 w 1800000"/>
              <a:gd name="connsiteY3" fmla="*/ 3420000 h 3420000"/>
              <a:gd name="connsiteX4" fmla="*/ 0 w 1800000"/>
              <a:gd name="connsiteY4" fmla="*/ 0 h 3420000"/>
              <a:gd name="connsiteX5" fmla="*/ 180000 w 1800000"/>
              <a:gd name="connsiteY5" fmla="*/ 0 h 3420000"/>
              <a:gd name="connsiteX6" fmla="*/ 180000 w 1800000"/>
              <a:gd name="connsiteY6" fmla="*/ 3240000 h 3420000"/>
              <a:gd name="connsiteX7" fmla="*/ 0 w 1800000"/>
              <a:gd name="connsiteY7" fmla="*/ 3240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0000" h="3420000">
                <a:moveTo>
                  <a:pt x="180000" y="3240000"/>
                </a:moveTo>
                <a:lnTo>
                  <a:pt x="1800000" y="3240000"/>
                </a:lnTo>
                <a:lnTo>
                  <a:pt x="1800000" y="3420000"/>
                </a:lnTo>
                <a:lnTo>
                  <a:pt x="180000" y="3420000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 12"/>
          <p:cNvSpPr/>
          <p:nvPr/>
        </p:nvSpPr>
        <p:spPr>
          <a:xfrm flipH="1">
            <a:off x="8682502" y="-3"/>
            <a:ext cx="1800000" cy="3420000"/>
          </a:xfrm>
          <a:custGeom>
            <a:avLst/>
            <a:gdLst>
              <a:gd name="connsiteX0" fmla="*/ 180000 w 1800000"/>
              <a:gd name="connsiteY0" fmla="*/ 3240000 h 3420000"/>
              <a:gd name="connsiteX1" fmla="*/ 1800000 w 1800000"/>
              <a:gd name="connsiteY1" fmla="*/ 3240000 h 3420000"/>
              <a:gd name="connsiteX2" fmla="*/ 1800000 w 1800000"/>
              <a:gd name="connsiteY2" fmla="*/ 3420000 h 3420000"/>
              <a:gd name="connsiteX3" fmla="*/ 180000 w 1800000"/>
              <a:gd name="connsiteY3" fmla="*/ 3420000 h 3420000"/>
              <a:gd name="connsiteX4" fmla="*/ 0 w 1800000"/>
              <a:gd name="connsiteY4" fmla="*/ 0 h 3420000"/>
              <a:gd name="connsiteX5" fmla="*/ 180000 w 1800000"/>
              <a:gd name="connsiteY5" fmla="*/ 0 h 3420000"/>
              <a:gd name="connsiteX6" fmla="*/ 180000 w 1800000"/>
              <a:gd name="connsiteY6" fmla="*/ 3240000 h 3420000"/>
              <a:gd name="connsiteX7" fmla="*/ 0 w 1800000"/>
              <a:gd name="connsiteY7" fmla="*/ 3240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0000" h="3420000">
                <a:moveTo>
                  <a:pt x="180000" y="3240000"/>
                </a:moveTo>
                <a:lnTo>
                  <a:pt x="1800000" y="3240000"/>
                </a:lnTo>
                <a:lnTo>
                  <a:pt x="1800000" y="3420000"/>
                </a:lnTo>
                <a:lnTo>
                  <a:pt x="180000" y="3420000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TextBox 7"/>
          <p:cNvSpPr>
            <a:spLocks noChangeArrowheads="1"/>
          </p:cNvSpPr>
          <p:nvPr/>
        </p:nvSpPr>
        <p:spPr bwMode="auto">
          <a:xfrm>
            <a:off x="2222500" y="5500370"/>
            <a:ext cx="736409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2400" dirty="0">
                <a:cs typeface="+mn-ea"/>
                <a:sym typeface="+mn-lt"/>
              </a:rPr>
              <a:t>汇报人：</a:t>
            </a:r>
            <a:r>
              <a:rPr lang="en-US" altLang="zh-CN" sz="2400" dirty="0">
                <a:cs typeface="+mn-ea"/>
                <a:sym typeface="+mn-lt"/>
              </a:rPr>
              <a:t>xxx</a:t>
            </a:r>
            <a:r>
              <a:rPr lang="zh-CN" altLang="en-US" sz="2400" dirty="0">
                <a:cs typeface="+mn-ea"/>
                <a:sym typeface="+mn-lt"/>
              </a:rPr>
              <a:t>、</a:t>
            </a:r>
            <a:r>
              <a:rPr lang="en-US" altLang="zh-CN" sz="2400" dirty="0">
                <a:cs typeface="+mn-ea"/>
                <a:sym typeface="+mn-lt"/>
              </a:rPr>
              <a:t>xx</a:t>
            </a:r>
            <a:r>
              <a:rPr lang="zh-CN" altLang="en-US" sz="2400" dirty="0">
                <a:cs typeface="+mn-ea"/>
                <a:sym typeface="+mn-lt"/>
              </a:rPr>
              <a:t>               时间：</a:t>
            </a:r>
            <a:r>
              <a:rPr lang="en-US" altLang="zh-CN" sz="2400" dirty="0">
                <a:cs typeface="+mn-ea"/>
                <a:sym typeface="+mn-lt"/>
              </a:rPr>
              <a:t>2019</a:t>
            </a:r>
            <a:r>
              <a:rPr lang="zh-CN" altLang="en-US" sz="2400" dirty="0">
                <a:cs typeface="+mn-ea"/>
                <a:sym typeface="+mn-lt"/>
              </a:rPr>
              <a:t>年</a:t>
            </a:r>
            <a:r>
              <a:rPr lang="en-US" altLang="zh-CN" sz="2400" dirty="0">
                <a:cs typeface="+mn-ea"/>
                <a:sym typeface="+mn-lt"/>
              </a:rPr>
              <a:t>12</a:t>
            </a:r>
            <a:r>
              <a:rPr lang="zh-CN" altLang="en-US" sz="2400" dirty="0">
                <a:cs typeface="+mn-ea"/>
                <a:sym typeface="+mn-lt"/>
              </a:rPr>
              <a:t>月</a:t>
            </a:r>
            <a:r>
              <a:rPr lang="en-US" altLang="zh-CN" sz="2400" dirty="0">
                <a:cs typeface="+mn-ea"/>
                <a:sym typeface="+mn-lt"/>
              </a:rPr>
              <a:t>6</a:t>
            </a:r>
            <a:r>
              <a:rPr lang="zh-CN" altLang="en-US" sz="2400" dirty="0">
                <a:cs typeface="+mn-ea"/>
                <a:sym typeface="+mn-lt"/>
              </a:rPr>
              <a:t>号</a:t>
            </a:r>
            <a:endParaRPr lang="zh-CN" altLang="en-US" sz="2400" dirty="0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	</a:t>
            </a:r>
            <a:r>
              <a:rPr lang="zh-CN" altLang="en-US"/>
              <a:t>管理员端消费板块功能模块描述简表</a:t>
            </a:r>
            <a:endParaRPr lang="zh-CN" altLang="en-US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855345" y="1740535"/>
          <a:ext cx="10513695" cy="4197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4565"/>
                <a:gridCol w="3504565"/>
                <a:gridCol w="3504565"/>
              </a:tblGrid>
              <a:tr h="11233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功能分类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功能名称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功能描述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</a:tr>
              <a:tr h="11233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业务代办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代理充值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代理充值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27405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800" b="0">
                        <a:solidFill>
                          <a:srgbClr val="40404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用户注销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注销用户信息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123315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800" b="0">
                        <a:solidFill>
                          <a:srgbClr val="40404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用户办卡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用户补办卡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10000"/>
                    </a14:imgEffect>
                    <a14:imgEffect>
                      <a14:saturation sat="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0072" y="-6991"/>
            <a:ext cx="4696734" cy="687998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996065" y="473233"/>
            <a:ext cx="2090477" cy="3004485"/>
            <a:chOff x="5996065" y="473233"/>
            <a:chExt cx="2090477" cy="3004485"/>
          </a:xfrm>
        </p:grpSpPr>
        <p:sp>
          <p:nvSpPr>
            <p:cNvPr id="6" name="矩形 5"/>
            <p:cNvSpPr/>
            <p:nvPr/>
          </p:nvSpPr>
          <p:spPr>
            <a:xfrm>
              <a:off x="5996065" y="473233"/>
              <a:ext cx="2090477" cy="30044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175948" y="673086"/>
              <a:ext cx="1700681" cy="2594770"/>
            </a:xfrm>
            <a:prstGeom prst="rect">
              <a:avLst/>
            </a:prstGeom>
            <a:noFill/>
            <a:ln w="101600">
              <a:solidFill>
                <a:srgbClr val="BCD2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" name="等腰三角形 7"/>
          <p:cNvSpPr/>
          <p:nvPr/>
        </p:nvSpPr>
        <p:spPr>
          <a:xfrm rot="5400000">
            <a:off x="-540000" y="2918684"/>
            <a:ext cx="2160000" cy="1080000"/>
          </a:xfrm>
          <a:prstGeom prst="triangle">
            <a:avLst/>
          </a:prstGeom>
          <a:solidFill>
            <a:srgbClr val="BCD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92000" y="936000"/>
            <a:ext cx="365538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cs typeface="+mn-ea"/>
                <a:sym typeface="+mn-lt"/>
              </a:rPr>
              <a:t>2 </a:t>
            </a:r>
            <a:r>
              <a:rPr lang="zh-CN" altLang="en-US" sz="3600" b="1" dirty="0">
                <a:cs typeface="+mn-ea"/>
                <a:sym typeface="+mn-lt"/>
              </a:rPr>
              <a:t>借阅板块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9500" y="2232000"/>
            <a:ext cx="491680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cs typeface="+mn-ea"/>
                <a:sym typeface="+mn-lt"/>
              </a:rPr>
              <a:t>1.学生端可以查看借阅剩余时长，可以查看入馆次数和时长，可以查看借阅书籍的信息；</a:t>
            </a:r>
            <a:endParaRPr lang="en-US" altLang="zh-CN" sz="2800" dirty="0">
              <a:cs typeface="+mn-ea"/>
              <a:sym typeface="+mn-lt"/>
            </a:endParaRPr>
          </a:p>
          <a:p>
            <a:r>
              <a:rPr lang="en-US" altLang="zh-CN" sz="2800" dirty="0">
                <a:cs typeface="+mn-ea"/>
                <a:sym typeface="+mn-lt"/>
              </a:rPr>
              <a:t>2.管理员端可以查看客户借阅时长以及借阅信息，可以发出通知，告知客户尽快还书，可以在超时后进行扣费处理，可以添加借阅黑名单</a:t>
            </a:r>
            <a:r>
              <a:rPr lang="zh-CN" altLang="en-US" sz="2800" dirty="0">
                <a:cs typeface="+mn-ea"/>
                <a:sym typeface="+mn-lt"/>
              </a:rPr>
              <a:t>。</a:t>
            </a:r>
            <a:endParaRPr lang="zh-CN" altLang="en-US" sz="2800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740" y="365125"/>
            <a:ext cx="10563860" cy="1513205"/>
          </a:xfrm>
        </p:spPr>
        <p:txBody>
          <a:bodyPr/>
          <a:p>
            <a:r>
              <a:rPr lang="en-US" altLang="zh-CN"/>
              <a:t>	</a:t>
            </a:r>
            <a:r>
              <a:rPr lang="zh-CN" altLang="en-US"/>
              <a:t>管理员端借阅板块功能模块描述简表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969010" y="1878330"/>
          <a:ext cx="10584180" cy="4507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8060"/>
                <a:gridCol w="3528060"/>
                <a:gridCol w="3528060"/>
              </a:tblGrid>
              <a:tr h="8077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功能分类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功能名称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功能描述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</a:tr>
              <a:tr h="8007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客户借阅管理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查看客户借阅时长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查看借阅信息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07085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800" b="0">
                        <a:solidFill>
                          <a:srgbClr val="40404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通知客户按时还书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通知客户归还书籍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798830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800" b="0">
                        <a:solidFill>
                          <a:srgbClr val="40404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超时扣费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图书借阅超时扣费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293495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800" b="0">
                        <a:solidFill>
                          <a:srgbClr val="40404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添加黑名单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添加客户到借阅黑名单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	</a:t>
            </a:r>
            <a:r>
              <a:rPr lang="zh-CN" altLang="en-US"/>
              <a:t>学生端借阅板块功能模块描述简表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778510" y="1947545"/>
          <a:ext cx="9957435" cy="421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9145"/>
                <a:gridCol w="3319145"/>
                <a:gridCol w="3319145"/>
              </a:tblGrid>
              <a:tr h="635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功能分类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功能名称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功能描述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</a:tr>
              <a:tr h="11944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图书借阅管理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查询入馆次数与时长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查询进入图书馆的信息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192530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800" b="0">
                        <a:solidFill>
                          <a:srgbClr val="40404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借书信息登记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登记借书信息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194435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800" b="0">
                        <a:solidFill>
                          <a:srgbClr val="40404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查询借书剩余时长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查询借书剩余时长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0" y="0"/>
            <a:ext cx="6569075" cy="6858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084000" y="453957"/>
            <a:ext cx="1097463" cy="3327817"/>
            <a:chOff x="8601172" y="464694"/>
            <a:chExt cx="1097463" cy="3327817"/>
          </a:xfrm>
        </p:grpSpPr>
        <p:sp>
          <p:nvSpPr>
            <p:cNvPr id="6" name="矩形 5"/>
            <p:cNvSpPr/>
            <p:nvPr/>
          </p:nvSpPr>
          <p:spPr>
            <a:xfrm>
              <a:off x="8601172" y="464694"/>
              <a:ext cx="1097463" cy="33278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786249" y="649538"/>
              <a:ext cx="717514" cy="2944744"/>
            </a:xfrm>
            <a:prstGeom prst="rect">
              <a:avLst/>
            </a:prstGeom>
            <a:noFill/>
            <a:ln w="1016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" name="等腰三角形 7"/>
          <p:cNvSpPr/>
          <p:nvPr/>
        </p:nvSpPr>
        <p:spPr>
          <a:xfrm rot="10800000">
            <a:off x="543580" y="0"/>
            <a:ext cx="2160000" cy="1080000"/>
          </a:xfrm>
          <a:prstGeom prst="triangle">
            <a:avLst/>
          </a:pr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7525" y="756000"/>
            <a:ext cx="345941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cs typeface="+mn-ea"/>
                <a:sym typeface="+mn-lt"/>
              </a:rPr>
              <a:t>3 </a:t>
            </a:r>
            <a:r>
              <a:rPr lang="zh-CN" altLang="en-US" sz="3600" b="1" dirty="0">
                <a:cs typeface="+mn-ea"/>
                <a:sym typeface="+mn-lt"/>
              </a:rPr>
              <a:t>归寝板块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96000" y="2340000"/>
            <a:ext cx="373507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cs typeface="+mn-ea"/>
                <a:sym typeface="+mn-lt"/>
              </a:rPr>
              <a:t>1.学生端：查询晚归情况（次数和日期）；</a:t>
            </a:r>
            <a:endParaRPr lang="en-US" altLang="zh-CN" sz="2800" dirty="0">
              <a:cs typeface="+mn-ea"/>
              <a:sym typeface="+mn-lt"/>
            </a:endParaRPr>
          </a:p>
          <a:p>
            <a:r>
              <a:rPr lang="en-US" altLang="zh-CN" sz="2800" dirty="0">
                <a:cs typeface="+mn-ea"/>
                <a:sym typeface="+mn-lt"/>
              </a:rPr>
              <a:t>2.管理员端：查看客户归寝情况</a:t>
            </a:r>
            <a:r>
              <a:rPr lang="zh-CN" altLang="en-US" sz="2800" dirty="0">
                <a:cs typeface="+mn-ea"/>
                <a:sym typeface="+mn-lt"/>
              </a:rPr>
              <a:t>。</a:t>
            </a:r>
            <a:endParaRPr lang="zh-CN" altLang="en-US" sz="2800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	</a:t>
            </a:r>
            <a:r>
              <a:rPr lang="zh-CN" altLang="en-US"/>
              <a:t>学生端归寝板块功能模块描述简表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162050" y="2181860"/>
          <a:ext cx="9671685" cy="3575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895"/>
                <a:gridCol w="3223895"/>
                <a:gridCol w="3223895"/>
              </a:tblGrid>
              <a:tr h="12426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功能分类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功能名称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功能描述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</a:tr>
              <a:tr h="23323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归寝查询</a:t>
                      </a:r>
                      <a:endParaRPr lang="zh-CN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查询个人晚归情况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查询个人归寝情况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	</a:t>
            </a:r>
            <a:r>
              <a:rPr lang="zh-CN" altLang="en-US"/>
              <a:t>管理员端归寝板块功能模块描述简表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162050" y="2181860"/>
          <a:ext cx="9671685" cy="3575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895"/>
                <a:gridCol w="3223895"/>
                <a:gridCol w="3223895"/>
              </a:tblGrid>
              <a:tr h="12426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功能分类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功能名称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功能描述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</a:tr>
              <a:tr h="23323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归寝管理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查看客户归寝情况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查询客户归寝情况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086007" y="0"/>
            <a:ext cx="6105993" cy="6858000"/>
            <a:chOff x="6086007" y="0"/>
            <a:chExt cx="6105993" cy="6858000"/>
          </a:xfrm>
        </p:grpSpPr>
        <p:sp>
          <p:nvSpPr>
            <p:cNvPr id="4" name="矩形 3"/>
            <p:cNvSpPr/>
            <p:nvPr/>
          </p:nvSpPr>
          <p:spPr>
            <a:xfrm>
              <a:off x="6086007" y="0"/>
              <a:ext cx="6105993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955123" y="517160"/>
              <a:ext cx="4367759" cy="5823679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737235" y="725805"/>
            <a:ext cx="4651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cs typeface="+mn-ea"/>
                <a:sym typeface="+mn-lt"/>
              </a:rPr>
              <a:t>    4 </a:t>
            </a:r>
            <a:r>
              <a:rPr lang="zh-CN" altLang="en-US" sz="3600" b="1" dirty="0">
                <a:cs typeface="+mn-ea"/>
                <a:sym typeface="+mn-lt"/>
              </a:rPr>
              <a:t>其他功能概述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8000" y="2196000"/>
            <a:ext cx="501904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cs typeface="+mn-ea"/>
                <a:sym typeface="+mn-lt"/>
              </a:rPr>
              <a:t>1.学生端：提出意见，查看意见反馈</a:t>
            </a:r>
            <a:r>
              <a:rPr lang="zh-CN" altLang="en-US" sz="2800" dirty="0">
                <a:cs typeface="+mn-ea"/>
                <a:sym typeface="+mn-lt"/>
              </a:rPr>
              <a:t>，查询个人违规情况，成绩；</a:t>
            </a:r>
            <a:endParaRPr lang="zh-CN" altLang="en-US" sz="2800" dirty="0">
              <a:cs typeface="+mn-ea"/>
              <a:sym typeface="+mn-lt"/>
            </a:endParaRPr>
          </a:p>
          <a:p>
            <a:r>
              <a:rPr lang="en-US" altLang="zh-CN" sz="2800" dirty="0">
                <a:cs typeface="+mn-ea"/>
                <a:sym typeface="+mn-lt"/>
              </a:rPr>
              <a:t>2.管理员端：查看意见，回复意见，删除意见</a:t>
            </a:r>
            <a:r>
              <a:rPr lang="zh-CN" altLang="en-US" sz="2800" dirty="0">
                <a:cs typeface="+mn-ea"/>
                <a:sym typeface="+mn-lt"/>
              </a:rPr>
              <a:t>，客户信息更正，更改消息通告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6955122" y="521473"/>
            <a:ext cx="4367759" cy="5823679"/>
          </a:xfrm>
          <a:custGeom>
            <a:avLst/>
            <a:gdLst>
              <a:gd name="connsiteX0" fmla="*/ 2025393 w 4367759"/>
              <a:gd name="connsiteY0" fmla="*/ 2654625 h 5823679"/>
              <a:gd name="connsiteX1" fmla="*/ 2605797 w 4367759"/>
              <a:gd name="connsiteY1" fmla="*/ 3655321 h 5823679"/>
              <a:gd name="connsiteX2" fmla="*/ 1444990 w 4367759"/>
              <a:gd name="connsiteY2" fmla="*/ 3655321 h 5823679"/>
              <a:gd name="connsiteX3" fmla="*/ 2497271 w 4367759"/>
              <a:gd name="connsiteY3" fmla="*/ 1841043 h 5823679"/>
              <a:gd name="connsiteX4" fmla="*/ 2025393 w 4367759"/>
              <a:gd name="connsiteY4" fmla="*/ 2654625 h 5823679"/>
              <a:gd name="connsiteX5" fmla="*/ 1667606 w 4367759"/>
              <a:gd name="connsiteY5" fmla="*/ 2037751 h 5823679"/>
              <a:gd name="connsiteX6" fmla="*/ 729415 w 4367759"/>
              <a:gd name="connsiteY6" fmla="*/ 3655321 h 5823679"/>
              <a:gd name="connsiteX7" fmla="*/ 1444990 w 4367759"/>
              <a:gd name="connsiteY7" fmla="*/ 3655321 h 5823679"/>
              <a:gd name="connsiteX8" fmla="*/ 1260151 w 4367759"/>
              <a:gd name="connsiteY8" fmla="*/ 3974008 h 5823679"/>
              <a:gd name="connsiteX9" fmla="*/ 3734391 w 4367759"/>
              <a:gd name="connsiteY9" fmla="*/ 3974008 h 5823679"/>
              <a:gd name="connsiteX10" fmla="*/ 0 w 4367759"/>
              <a:gd name="connsiteY10" fmla="*/ 0 h 5823679"/>
              <a:gd name="connsiteX11" fmla="*/ 4367759 w 4367759"/>
              <a:gd name="connsiteY11" fmla="*/ 0 h 5823679"/>
              <a:gd name="connsiteX12" fmla="*/ 4367759 w 4367759"/>
              <a:gd name="connsiteY12" fmla="*/ 5823679 h 5823679"/>
              <a:gd name="connsiteX13" fmla="*/ 0 w 4367759"/>
              <a:gd name="connsiteY13" fmla="*/ 5823679 h 5823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67759" h="5823679">
                <a:moveTo>
                  <a:pt x="2025393" y="2654625"/>
                </a:moveTo>
                <a:lnTo>
                  <a:pt x="2605797" y="3655321"/>
                </a:lnTo>
                <a:lnTo>
                  <a:pt x="1444990" y="3655321"/>
                </a:lnTo>
                <a:close/>
                <a:moveTo>
                  <a:pt x="2497271" y="1841043"/>
                </a:moveTo>
                <a:lnTo>
                  <a:pt x="2025393" y="2654625"/>
                </a:lnTo>
                <a:lnTo>
                  <a:pt x="1667606" y="2037751"/>
                </a:lnTo>
                <a:lnTo>
                  <a:pt x="729415" y="3655321"/>
                </a:lnTo>
                <a:lnTo>
                  <a:pt x="1444990" y="3655321"/>
                </a:lnTo>
                <a:lnTo>
                  <a:pt x="1260151" y="3974008"/>
                </a:lnTo>
                <a:lnTo>
                  <a:pt x="3734391" y="3974008"/>
                </a:lnTo>
                <a:close/>
                <a:moveTo>
                  <a:pt x="0" y="0"/>
                </a:moveTo>
                <a:lnTo>
                  <a:pt x="4367759" y="0"/>
                </a:lnTo>
                <a:lnTo>
                  <a:pt x="4367759" y="5823679"/>
                </a:lnTo>
                <a:lnTo>
                  <a:pt x="0" y="5823679"/>
                </a:lnTo>
                <a:close/>
              </a:path>
            </a:pathLst>
          </a:custGeom>
          <a:solidFill>
            <a:srgbClr val="FFFFF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	</a:t>
            </a:r>
            <a:r>
              <a:rPr lang="zh-CN" altLang="en-US"/>
              <a:t>学生端信息查询功能模块描述简表</a:t>
            </a:r>
            <a:endParaRPr lang="zh-CN" altLang="en-US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917575" y="1945005"/>
          <a:ext cx="9874250" cy="4445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1940"/>
                <a:gridCol w="2820035"/>
                <a:gridCol w="4232275"/>
              </a:tblGrid>
              <a:tr h="6483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功能分类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功能名称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功能描述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</a:tr>
              <a:tr h="12185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信息查询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一卡通余额查询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查询一卡通余额信息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360170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800" b="0">
                        <a:solidFill>
                          <a:srgbClr val="40404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一卡通账单流水查询（用图表形式显示）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查询一卡通消费情况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18565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800" b="0">
                        <a:solidFill>
                          <a:srgbClr val="40404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查询个人信息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查询个人违规/成绩情况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 </a:t>
            </a:r>
            <a:r>
              <a:rPr lang="zh-CN" altLang="en-US"/>
              <a:t>管理员端信息维护功能模块描述简表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998855" y="1883410"/>
          <a:ext cx="10031730" cy="412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3910"/>
                <a:gridCol w="3343910"/>
                <a:gridCol w="3343910"/>
              </a:tblGrid>
              <a:tr h="8693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功能分类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功能名称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功能描述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</a:tr>
              <a:tr h="161734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信息维护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用户信息更正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实时更新用户信息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635760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800" b="0">
                        <a:solidFill>
                          <a:srgbClr val="40404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更改信息通告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实时更新通告信息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0" y="3195"/>
            <a:ext cx="12192000" cy="1954941"/>
          </a:xfrm>
          <a:prstGeom prst="rect">
            <a:avLst/>
          </a:pr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8545" y="601646"/>
            <a:ext cx="3843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dirty="0">
                <a:cs typeface="+mn-ea"/>
                <a:sym typeface="+mn-lt"/>
              </a:rPr>
              <a:t>C</a:t>
            </a:r>
            <a:r>
              <a:rPr lang="en-US" altLang="zh-CN" sz="4800" dirty="0">
                <a:cs typeface="+mn-ea"/>
                <a:sym typeface="+mn-lt"/>
              </a:rPr>
              <a:t>ONTENTS</a:t>
            </a:r>
            <a:endParaRPr lang="zh-CN" altLang="en-US" sz="4800" dirty="0">
              <a:cs typeface="+mn-ea"/>
              <a:sym typeface="+mn-lt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1469037" y="2543963"/>
            <a:ext cx="484381" cy="357439"/>
          </a:xfrm>
          <a:prstGeom prst="chevron">
            <a:avLst/>
          </a:pr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1469036" y="3520822"/>
            <a:ext cx="484381" cy="357439"/>
          </a:xfrm>
          <a:prstGeom prst="chevron">
            <a:avLst/>
          </a:pr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1469036" y="4497681"/>
            <a:ext cx="484381" cy="357439"/>
          </a:xfrm>
          <a:prstGeom prst="chevron">
            <a:avLst/>
          </a:pr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1469035" y="5474540"/>
            <a:ext cx="484381" cy="357439"/>
          </a:xfrm>
          <a:prstGeom prst="chevron">
            <a:avLst/>
          </a:pr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20452" y="2355310"/>
            <a:ext cx="293475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cs typeface="+mn-ea"/>
                <a:sym typeface="+mn-lt"/>
              </a:rPr>
              <a:t>01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dirty="0">
                <a:cs typeface="+mn-ea"/>
                <a:sym typeface="+mn-lt"/>
              </a:rPr>
              <a:t>项目背景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16613" y="2633903"/>
            <a:ext cx="432367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cs typeface="+mn-ea"/>
                <a:sym typeface="+mn-lt"/>
              </a:rPr>
              <a:t>	 </a:t>
            </a:r>
            <a:r>
              <a:rPr lang="zh-CN" altLang="en-US" sz="1600" dirty="0">
                <a:cs typeface="+mn-ea"/>
                <a:sym typeface="+mn-lt"/>
              </a:rPr>
              <a:t>项目背景介绍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03980" y="3332169"/>
            <a:ext cx="295123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cs typeface="+mn-ea"/>
                <a:sym typeface="+mn-lt"/>
              </a:rPr>
              <a:t>02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dirty="0">
                <a:cs typeface="+mn-ea"/>
                <a:sym typeface="+mn-lt"/>
              </a:rPr>
              <a:t>项目概述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20453" y="4309028"/>
            <a:ext cx="29347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cs typeface="+mn-ea"/>
                <a:sym typeface="+mn-lt"/>
              </a:rPr>
              <a:t>03  </a:t>
            </a:r>
            <a:r>
              <a:rPr lang="zh-CN" altLang="en-US" sz="2400" dirty="0">
                <a:cs typeface="+mn-ea"/>
                <a:sym typeface="+mn-lt"/>
              </a:rPr>
              <a:t>项目实现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703979" y="5285887"/>
            <a:ext cx="295123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cs typeface="+mn-ea"/>
                <a:sym typeface="+mn-lt"/>
              </a:rPr>
              <a:t>04</a:t>
            </a:r>
            <a:r>
              <a:rPr lang="en-US" altLang="zh-CN" sz="2400" b="1" dirty="0">
                <a:cs typeface="+mn-ea"/>
                <a:sym typeface="+mn-lt"/>
              </a:rPr>
              <a:t>   </a:t>
            </a:r>
            <a:r>
              <a:rPr lang="zh-CN" altLang="en-US" sz="2400" dirty="0">
                <a:cs typeface="+mn-ea"/>
                <a:sym typeface="+mn-lt"/>
              </a:rPr>
              <a:t>项目前景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816613" y="3602297"/>
            <a:ext cx="5043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	</a:t>
            </a:r>
            <a:r>
              <a:rPr lang="zh-CN" altLang="en-US" dirty="0">
                <a:cs typeface="+mn-ea"/>
                <a:sym typeface="+mn-lt"/>
              </a:rPr>
              <a:t>项目功能概述</a:t>
            </a:r>
            <a:r>
              <a:rPr lang="en-US" altLang="zh-CN" dirty="0">
                <a:cs typeface="+mn-ea"/>
                <a:sym typeface="+mn-lt"/>
              </a:rPr>
              <a:t> </a:t>
            </a:r>
            <a:endParaRPr lang="en-US" altLang="zh-CN" dirty="0">
              <a:solidFill>
                <a:srgbClr val="3F3E40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816613" y="4517986"/>
            <a:ext cx="54748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cs typeface="+mn-ea"/>
                <a:sym typeface="+mn-lt"/>
              </a:rPr>
              <a:t>	</a:t>
            </a:r>
            <a:r>
              <a:rPr lang="zh-CN" altLang="en-US" sz="1600" dirty="0">
                <a:cs typeface="+mn-ea"/>
                <a:sym typeface="+mn-lt"/>
              </a:rPr>
              <a:t>项目的具体实现</a:t>
            </a:r>
            <a:r>
              <a:rPr lang="en-US" altLang="zh-CN" sz="1600" dirty="0">
                <a:cs typeface="+mn-ea"/>
                <a:sym typeface="+mn-lt"/>
              </a:rPr>
              <a:t>.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816613" y="5539085"/>
            <a:ext cx="449043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cs typeface="+mn-ea"/>
                <a:sym typeface="+mn-lt"/>
              </a:rPr>
              <a:t>	</a:t>
            </a:r>
            <a:r>
              <a:rPr lang="zh-CN" altLang="en-US" sz="1600" dirty="0">
                <a:cs typeface="+mn-ea"/>
                <a:sym typeface="+mn-lt"/>
              </a:rPr>
              <a:t>项目的商业前景</a:t>
            </a:r>
            <a:endParaRPr lang="zh-CN" altLang="en-US" sz="1600" dirty="0">
              <a:cs typeface="+mn-ea"/>
              <a:sym typeface="+mn-lt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869430" y="1693888"/>
            <a:ext cx="55613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196590" y="313712"/>
            <a:ext cx="0" cy="16444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	</a:t>
            </a:r>
            <a:r>
              <a:rPr lang="zh-CN" altLang="en-US"/>
              <a:t>管理员端客户管理功能模块描述简表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859790" y="1856740"/>
          <a:ext cx="10361295" cy="436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3765"/>
                <a:gridCol w="3453765"/>
                <a:gridCol w="3453765"/>
              </a:tblGrid>
              <a:tr h="5276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功能分类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功能名称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功能描述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</a:tr>
              <a:tr h="9277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客户管理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一卡通挂失登记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一卡通挂失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991870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800" b="0">
                        <a:solidFill>
                          <a:srgbClr val="40404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添加客户账户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添加客户账户信息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993775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800" b="0">
                        <a:solidFill>
                          <a:srgbClr val="40404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查询客户消费记录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查询客户一卡通流水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925830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800" b="0">
                        <a:solidFill>
                          <a:srgbClr val="40404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遗失卡记录清除</a:t>
                      </a:r>
                      <a:endParaRPr lang="zh-CN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清除遗失卡记录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	</a:t>
            </a:r>
            <a:r>
              <a:rPr lang="zh-CN" altLang="en-US"/>
              <a:t>管理员端意见处理功能模块描述简表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995045" y="1790065"/>
          <a:ext cx="10132695" cy="4483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7565"/>
                <a:gridCol w="3377565"/>
                <a:gridCol w="3377565"/>
              </a:tblGrid>
              <a:tr h="6750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功能分类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功能名称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功能描述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</a:tr>
              <a:tr h="12706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客户意见处理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意见回复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回复客户意见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267460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800" b="0">
                        <a:solidFill>
                          <a:srgbClr val="40404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意见删除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删除客户意见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70000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800" b="0">
                        <a:solidFill>
                          <a:srgbClr val="40404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意见查看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查看客户意见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	</a:t>
            </a:r>
            <a:r>
              <a:rPr lang="zh-CN" altLang="en-US"/>
              <a:t>学生端意见申述功能模块描述简表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977265" y="2331085"/>
          <a:ext cx="10027920" cy="3794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2640"/>
                <a:gridCol w="3342640"/>
                <a:gridCol w="3342640"/>
              </a:tblGrid>
              <a:tr h="977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功能分类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功能名称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功能描述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</a:tr>
              <a:tr h="18383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意见申述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提出意见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向管理员端提出意见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977900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800" b="0">
                        <a:solidFill>
                          <a:srgbClr val="40404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查看意见反馈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查看信息反馈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	</a:t>
            </a:r>
            <a:r>
              <a:rPr lang="zh-CN" altLang="en-US"/>
              <a:t>系统管理员端功能模块描述简表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270000" y="1672590"/>
          <a:ext cx="9730740" cy="2071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3580"/>
                <a:gridCol w="3243580"/>
                <a:gridCol w="3243580"/>
              </a:tblGrid>
              <a:tr h="4876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功能分类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功能名称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功能描述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</a:tr>
              <a:tr h="6413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黑名单管理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添加黑名单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添加客户到黑名单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942340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800" b="0">
                        <a:solidFill>
                          <a:srgbClr val="40404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删除黑名单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从黑名单中删除客户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1269365" y="4165600"/>
          <a:ext cx="9694545" cy="2272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1515"/>
                <a:gridCol w="3231515"/>
                <a:gridCol w="3231515"/>
              </a:tblGrid>
              <a:tr h="7575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功能分类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功能名称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功能描述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</a:tr>
              <a:tr h="7575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系统管理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系统升级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系统功能升级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757555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800" b="0">
                        <a:solidFill>
                          <a:srgbClr val="40404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系统维护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系统功能维护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406" y="1"/>
            <a:ext cx="12226154" cy="6857999"/>
            <a:chOff x="-34156" y="1"/>
            <a:chExt cx="12226154" cy="6857999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colorTemperature colorTemp="5409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flipH="1">
              <a:off x="10234862" y="1"/>
              <a:ext cx="1957136" cy="685799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409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</a:extLst>
            </a:blip>
            <a:srcRect b="-1"/>
            <a:stretch>
              <a:fillRect/>
            </a:stretch>
          </p:blipFill>
          <p:spPr>
            <a:xfrm flipH="1">
              <a:off x="-34156" y="1"/>
              <a:ext cx="10845602" cy="6857999"/>
            </a:xfrm>
            <a:prstGeom prst="rect">
              <a:avLst/>
            </a:prstGeom>
          </p:spPr>
        </p:pic>
      </p:grpSp>
      <p:sp>
        <p:nvSpPr>
          <p:cNvPr id="4" name="等腰三角形 3"/>
          <p:cNvSpPr/>
          <p:nvPr/>
        </p:nvSpPr>
        <p:spPr>
          <a:xfrm flipV="1">
            <a:off x="9430891" y="1374367"/>
            <a:ext cx="1961804" cy="1691210"/>
          </a:xfrm>
          <a:prstGeom prst="triangle">
            <a:avLst/>
          </a:pr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94202" y="650312"/>
            <a:ext cx="17703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sz="9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94076" y="2139549"/>
            <a:ext cx="2942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项目实现</a:t>
            </a:r>
            <a:endParaRPr lang="zh-CN" altLang="en-US" sz="2400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 flipV="1">
            <a:off x="0" y="-1"/>
            <a:ext cx="12219830" cy="334811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64682" y="3754893"/>
            <a:ext cx="113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6AABCC"/>
                </a:solidFill>
                <a:cs typeface="+mn-ea"/>
                <a:sym typeface="+mn-lt"/>
              </a:rPr>
              <a:t>01</a:t>
            </a:r>
            <a:endParaRPr lang="zh-CN" altLang="en-US" sz="4800" dirty="0">
              <a:solidFill>
                <a:srgbClr val="6AABCC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21369" y="3752571"/>
            <a:ext cx="976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6AABCC"/>
                </a:solidFill>
                <a:cs typeface="+mn-ea"/>
                <a:sym typeface="+mn-lt"/>
              </a:rPr>
              <a:t>02</a:t>
            </a:r>
            <a:endParaRPr lang="zh-CN" altLang="en-US" sz="4800" dirty="0">
              <a:solidFill>
                <a:srgbClr val="6AABCC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293635" y="3752571"/>
            <a:ext cx="976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6AABCC"/>
                </a:solidFill>
                <a:cs typeface="+mn-ea"/>
                <a:sym typeface="+mn-lt"/>
              </a:rPr>
              <a:t>03</a:t>
            </a:r>
            <a:endParaRPr lang="zh-CN" altLang="en-US" sz="4800" dirty="0">
              <a:solidFill>
                <a:srgbClr val="6AABCC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27445" y="4621408"/>
            <a:ext cx="242028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cs typeface="+mn-ea"/>
                <a:sym typeface="+mn-lt"/>
              </a:rPr>
              <a:t>微信小程序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08113" y="5081665"/>
            <a:ext cx="28382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使用小程序形式实现可以节省内存，但是基于第三方应用会存在许多核心问题。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96647" y="5084852"/>
            <a:ext cx="282641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使用前端网站实现会有更好的视觉体验，但是操作不灵活，运维成本高。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353600" y="5084852"/>
            <a:ext cx="285704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使用</a:t>
            </a:r>
            <a:r>
              <a:rPr lang="en-US" altLang="zh-CN" sz="1600" dirty="0">
                <a:cs typeface="+mn-ea"/>
                <a:sym typeface="+mn-lt"/>
              </a:rPr>
              <a:t>android</a:t>
            </a:r>
            <a:r>
              <a:rPr lang="zh-CN" altLang="en-US" sz="1600" dirty="0">
                <a:cs typeface="+mn-ea"/>
                <a:sym typeface="+mn-lt"/>
              </a:rPr>
              <a:t>或</a:t>
            </a:r>
            <a:r>
              <a:rPr lang="en-US" altLang="zh-CN" sz="1600" dirty="0">
                <a:cs typeface="+mn-ea"/>
                <a:sym typeface="+mn-lt"/>
              </a:rPr>
              <a:t>ios</a:t>
            </a:r>
            <a:r>
              <a:rPr lang="zh-CN" altLang="en-US" sz="1600" dirty="0">
                <a:cs typeface="+mn-ea"/>
                <a:sym typeface="+mn-lt"/>
              </a:rPr>
              <a:t>开发，会综合前面两种开发方式的优点，是最优的一卡通管理系统的实现形式。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0"/>
            <a:ext cx="12192000" cy="3325091"/>
          </a:xfrm>
          <a:prstGeom prst="rect">
            <a:avLst/>
          </a:prstGeom>
          <a:solidFill>
            <a:srgbClr val="BCD2E3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728015" y="612195"/>
            <a:ext cx="2735970" cy="1835606"/>
            <a:chOff x="5079253" y="572273"/>
            <a:chExt cx="2735970" cy="1835606"/>
          </a:xfrm>
        </p:grpSpPr>
        <p:sp>
          <p:nvSpPr>
            <p:cNvPr id="25" name="等腰三角形 24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3209732" y="1426315"/>
            <a:ext cx="593426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项目的具体实现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874051" y="4621408"/>
            <a:ext cx="242028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cs typeface="+mn-ea"/>
                <a:sym typeface="+mn-lt"/>
              </a:rPr>
              <a:t>前端网站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520657" y="4634044"/>
            <a:ext cx="242028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cs typeface="+mn-ea"/>
                <a:sym typeface="+mn-lt"/>
              </a:rPr>
              <a:t>移动端应用</a:t>
            </a:r>
            <a:r>
              <a:rPr lang="en-US" altLang="zh-CN" sz="2000" b="1" dirty="0">
                <a:cs typeface="+mn-ea"/>
                <a:sym typeface="+mn-lt"/>
              </a:rPr>
              <a:t>APP</a:t>
            </a:r>
            <a:endParaRPr lang="en-US" altLang="zh-CN" sz="2000" b="1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9000" contrast="-10000"/>
                    </a14:imgEffect>
                    <a14:imgEffect>
                      <a14:saturation sat="4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76000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 flipV="1">
            <a:off x="1568335" y="1391146"/>
            <a:ext cx="1961804" cy="1691210"/>
          </a:xfrm>
          <a:prstGeom prst="triangle">
            <a:avLst/>
          </a:pr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61917" y="778695"/>
            <a:ext cx="1720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04</a:t>
            </a:r>
            <a:endParaRPr lang="zh-CN" altLang="en-US" sz="9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34244" y="2296628"/>
            <a:ext cx="29427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项目前景</a:t>
            </a:r>
            <a:endParaRPr lang="zh-CN" altLang="en-US" sz="2800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740814" y="3478130"/>
            <a:ext cx="2822019" cy="2815932"/>
          </a:xfrm>
          <a:prstGeom prst="rect">
            <a:avLst/>
          </a:prstGeom>
          <a:solidFill>
            <a:srgbClr val="92A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08079" y="672065"/>
            <a:ext cx="2822019" cy="2815932"/>
          </a:xfrm>
          <a:prstGeom prst="rect">
            <a:avLst/>
          </a:prstGeom>
          <a:solidFill>
            <a:srgbClr val="92A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730707" y="661879"/>
            <a:ext cx="2826411" cy="2826411"/>
          </a:xfrm>
          <a:prstGeom prst="rect">
            <a:avLst/>
          </a:prstGeom>
          <a:solidFill>
            <a:srgbClr val="DCE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14403" y="3477811"/>
            <a:ext cx="2826411" cy="2826411"/>
          </a:xfrm>
          <a:prstGeom prst="rect">
            <a:avLst/>
          </a:pr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53819" y="2016000"/>
            <a:ext cx="244408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cs typeface="+mn-ea"/>
                <a:sym typeface="+mn-lt"/>
              </a:rPr>
              <a:t>   </a:t>
            </a:r>
            <a:r>
              <a:rPr lang="zh-CN" altLang="en-US" sz="2800" dirty="0">
                <a:solidFill>
                  <a:srgbClr val="FF0000"/>
                </a:solidFill>
                <a:cs typeface="+mn-ea"/>
                <a:sym typeface="+mn-lt"/>
              </a:rPr>
              <a:t>商业价值</a:t>
            </a:r>
            <a:endParaRPr lang="zh-CN" altLang="en-US" sz="28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 rot="16200000">
            <a:off x="-918144" y="918146"/>
            <a:ext cx="6857998" cy="502170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" y="0"/>
            <a:ext cx="5021707" cy="6857999"/>
          </a:xfrm>
          <a:prstGeom prst="rect">
            <a:avLst/>
          </a:prstGeom>
          <a:solidFill>
            <a:srgbClr val="DCE3F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142869" y="997789"/>
            <a:ext cx="2735970" cy="1835606"/>
            <a:chOff x="5079253" y="572273"/>
            <a:chExt cx="2735970" cy="1835606"/>
          </a:xfrm>
        </p:grpSpPr>
        <p:sp>
          <p:nvSpPr>
            <p:cNvPr id="25" name="等腰三角形 24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791845" y="3429000"/>
            <a:ext cx="37909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项目的商业前景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60210" y="997585"/>
            <a:ext cx="11176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 b="1" dirty="0">
                <a:solidFill>
                  <a:srgbClr val="FF0000"/>
                </a:solidFill>
                <a:cs typeface="+mn-ea"/>
                <a:sym typeface="+mn-lt"/>
              </a:rPr>
              <a:t>01</a:t>
            </a:r>
            <a:endParaRPr lang="en-US" altLang="zh-CN" sz="5400" b="1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964000" y="4932000"/>
            <a:ext cx="244408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cs typeface="+mn-ea"/>
                <a:sym typeface="+mn-lt"/>
              </a:rPr>
              <a:t>    </a:t>
            </a:r>
            <a:r>
              <a:rPr lang="zh-CN" altLang="en-US" sz="2800" dirty="0">
                <a:solidFill>
                  <a:srgbClr val="FF0000"/>
                </a:solidFill>
                <a:cs typeface="+mn-ea"/>
                <a:sym typeface="+mn-lt"/>
              </a:rPr>
              <a:t>营利模式</a:t>
            </a:r>
            <a:endParaRPr lang="zh-CN" altLang="en-US" sz="28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576000" y="3816000"/>
            <a:ext cx="11176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 b="1" dirty="0">
                <a:solidFill>
                  <a:srgbClr val="FF0000"/>
                </a:solidFill>
                <a:cs typeface="+mn-ea"/>
                <a:sym typeface="+mn-lt"/>
              </a:rPr>
              <a:t>02</a:t>
            </a:r>
            <a:endParaRPr lang="en-US" altLang="zh-CN" sz="5400" b="1" dirty="0">
              <a:solidFill>
                <a:srgbClr val="FF000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45"/>
          <p:cNvGraphicFramePr/>
          <p:nvPr/>
        </p:nvGraphicFramePr>
        <p:xfrm>
          <a:off x="956946" y="1889577"/>
          <a:ext cx="7320216" cy="3649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9" name="Rectangle 83"/>
          <p:cNvSpPr/>
          <p:nvPr/>
        </p:nvSpPr>
        <p:spPr>
          <a:xfrm>
            <a:off x="9095970" y="3338707"/>
            <a:ext cx="180000" cy="180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0" name="Subtitle 2"/>
          <p:cNvSpPr txBox="1"/>
          <p:nvPr/>
        </p:nvSpPr>
        <p:spPr>
          <a:xfrm>
            <a:off x="9304020" y="3282315"/>
            <a:ext cx="2012950" cy="864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zh-CN" altLang="en-US" sz="1600" dirty="0">
                <a:solidFill>
                  <a:srgbClr val="FF0000"/>
                </a:solidFill>
                <a:cs typeface="+mn-ea"/>
                <a:sym typeface="+mn-lt"/>
              </a:rPr>
              <a:t>归寝板块：提高学校对学生的安全管理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Rectangle 96"/>
          <p:cNvSpPr/>
          <p:nvPr/>
        </p:nvSpPr>
        <p:spPr>
          <a:xfrm>
            <a:off x="1064303" y="5688614"/>
            <a:ext cx="7105336" cy="104931"/>
          </a:xfrm>
          <a:prstGeom prst="rect">
            <a:avLst/>
          </a:prstGeom>
          <a:solidFill>
            <a:srgbClr val="B9C7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1" name="Rectangle 83"/>
          <p:cNvSpPr/>
          <p:nvPr/>
        </p:nvSpPr>
        <p:spPr>
          <a:xfrm>
            <a:off x="9124259" y="1960734"/>
            <a:ext cx="180000" cy="180000"/>
          </a:xfrm>
          <a:prstGeom prst="rect">
            <a:avLst/>
          </a:prstGeom>
          <a:solidFill>
            <a:srgbClr val="92A8D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A8D1"/>
              </a:solidFill>
              <a:cs typeface="+mn-ea"/>
              <a:sym typeface="+mn-lt"/>
            </a:endParaRPr>
          </a:p>
        </p:txBody>
      </p:sp>
      <p:sp>
        <p:nvSpPr>
          <p:cNvPr id="42" name="Subtitle 2"/>
          <p:cNvSpPr txBox="1"/>
          <p:nvPr/>
        </p:nvSpPr>
        <p:spPr>
          <a:xfrm>
            <a:off x="9363710" y="1889760"/>
            <a:ext cx="2012950" cy="1243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zh-CN" altLang="en-US" sz="1600" dirty="0">
                <a:solidFill>
                  <a:srgbClr val="FF0000"/>
                </a:solidFill>
                <a:cs typeface="+mn-ea"/>
                <a:sym typeface="+mn-lt"/>
              </a:rPr>
              <a:t>借阅板块：提高学校对学生信用记录的管理和方便学生借阅、归还书籍。</a:t>
            </a:r>
            <a:endParaRPr lang="zh-CN" altLang="en-US" sz="16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43" name="Rectangle 83"/>
          <p:cNvSpPr/>
          <p:nvPr/>
        </p:nvSpPr>
        <p:spPr>
          <a:xfrm>
            <a:off x="9095970" y="4612210"/>
            <a:ext cx="180000" cy="180000"/>
          </a:xfrm>
          <a:prstGeom prst="rect">
            <a:avLst/>
          </a:prstGeom>
          <a:solidFill>
            <a:srgbClr val="DCE3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4" name="Subtitle 2"/>
          <p:cNvSpPr txBox="1"/>
          <p:nvPr/>
        </p:nvSpPr>
        <p:spPr>
          <a:xfrm>
            <a:off x="9304337" y="4433272"/>
            <a:ext cx="2173287" cy="1359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zh-CN" altLang="en-US" sz="1600" dirty="0">
                <a:solidFill>
                  <a:srgbClr val="FF0000"/>
                </a:solidFill>
                <a:cs typeface="+mn-ea"/>
                <a:sym typeface="+mn-lt"/>
              </a:rPr>
              <a:t>消费板块：大幅度提升学生对一卡通消费的管理，和提高学校对一卡通消费安全的管理。</a:t>
            </a:r>
            <a:endParaRPr lang="zh-CN" altLang="en-US" sz="16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12" name="Subtitle 2"/>
          <p:cNvSpPr txBox="1"/>
          <p:nvPr/>
        </p:nvSpPr>
        <p:spPr>
          <a:xfrm>
            <a:off x="2602230" y="528955"/>
            <a:ext cx="6987540" cy="7893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4400" dirty="0">
                <a:solidFill>
                  <a:schemeClr val="tx1"/>
                </a:solidFill>
                <a:cs typeface="+mn-ea"/>
                <a:sym typeface="+mn-lt"/>
              </a:rPr>
              <a:t>01 </a:t>
            </a:r>
            <a:r>
              <a:rPr lang="zh-CN" altLang="en-US" sz="4400" dirty="0">
                <a:solidFill>
                  <a:schemeClr val="tx1"/>
                </a:solidFill>
                <a:cs typeface="+mn-ea"/>
                <a:sym typeface="+mn-lt"/>
              </a:rPr>
              <a:t>商业价值</a:t>
            </a:r>
            <a:endParaRPr lang="zh-CN" altLang="en-US" sz="44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4107637" y="1878559"/>
            <a:ext cx="3961500" cy="3961498"/>
            <a:chOff x="3852807" y="1593749"/>
            <a:chExt cx="3961500" cy="3961498"/>
          </a:xfrm>
        </p:grpSpPr>
        <p:sp>
          <p:nvSpPr>
            <p:cNvPr id="7" name="Oval 66"/>
            <p:cNvSpPr/>
            <p:nvPr/>
          </p:nvSpPr>
          <p:spPr>
            <a:xfrm>
              <a:off x="3852807" y="1593749"/>
              <a:ext cx="3961500" cy="3961498"/>
            </a:xfrm>
            <a:prstGeom prst="ellipse">
              <a:avLst/>
            </a:prstGeom>
            <a:solidFill>
              <a:schemeClr val="bg2">
                <a:alpha val="59000"/>
              </a:schemeClr>
            </a:solidFill>
            <a:ln w="6350" cmpd="sng">
              <a:solidFill>
                <a:srgbClr val="B8B8B8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graphicFrame>
          <p:nvGraphicFramePr>
            <p:cNvPr id="8" name="Chart 41"/>
            <p:cNvGraphicFramePr/>
            <p:nvPr/>
          </p:nvGraphicFramePr>
          <p:xfrm>
            <a:off x="4071348" y="1771955"/>
            <a:ext cx="3575778" cy="360873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31" name="Oval 67"/>
            <p:cNvSpPr/>
            <p:nvPr/>
          </p:nvSpPr>
          <p:spPr>
            <a:xfrm>
              <a:off x="5519372" y="3235409"/>
              <a:ext cx="678178" cy="678178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 w="6350" cmpd="sng">
              <a:solidFill>
                <a:srgbClr val="B8B8B8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2" name="Subtitle 2"/>
          <p:cNvSpPr txBox="1"/>
          <p:nvPr/>
        </p:nvSpPr>
        <p:spPr>
          <a:xfrm>
            <a:off x="8424545" y="1581785"/>
            <a:ext cx="3047365" cy="2616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sz="2800" b="1" dirty="0">
                <a:solidFill>
                  <a:srgbClr val="FF0000"/>
                </a:solidFill>
                <a:cs typeface="+mn-ea"/>
                <a:sym typeface="+mn-lt"/>
              </a:rPr>
              <a:t>10%</a:t>
            </a:r>
            <a:endParaRPr lang="en-US" sz="2800" b="1" dirty="0">
              <a:solidFill>
                <a:srgbClr val="FF0000"/>
              </a:solidFill>
              <a:cs typeface="+mn-ea"/>
              <a:sym typeface="+mn-lt"/>
            </a:endParaRPr>
          </a:p>
          <a:p>
            <a:pPr algn="l">
              <a:lnSpc>
                <a:spcPct val="110000"/>
              </a:lnSpc>
            </a:pP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其他板块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11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管理员端：客户意见处理、信息维护；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11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学生端：信息查询、意见申述；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11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系统管理员端：黑名单管理、系统管理。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Subtitle 2"/>
          <p:cNvSpPr txBox="1"/>
          <p:nvPr/>
        </p:nvSpPr>
        <p:spPr>
          <a:xfrm>
            <a:off x="523875" y="1868170"/>
            <a:ext cx="2804795" cy="17716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</a:pPr>
            <a:r>
              <a:rPr lang="en-US" sz="2945" b="1" dirty="0">
                <a:solidFill>
                  <a:srgbClr val="FF0000"/>
                </a:solidFill>
                <a:cs typeface="+mn-ea"/>
                <a:sym typeface="+mn-lt"/>
              </a:rPr>
              <a:t>30%</a:t>
            </a:r>
            <a:endParaRPr lang="en-US" sz="2945" b="1" dirty="0">
              <a:solidFill>
                <a:srgbClr val="FF0000"/>
              </a:solidFill>
              <a:cs typeface="+mn-ea"/>
              <a:sym typeface="+mn-lt"/>
            </a:endParaRPr>
          </a:p>
          <a:p>
            <a:pPr algn="r">
              <a:lnSpc>
                <a:spcPct val="110000"/>
              </a:lnSpc>
            </a:pPr>
            <a:r>
              <a:rPr lang="zh-CN" altLang="en-US" sz="2945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借阅板块</a:t>
            </a:r>
            <a:endParaRPr lang="zh-CN" altLang="en-US" sz="2945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ct val="11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学生端：图书借阅管理；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ct val="11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管理员端：客户借阅管理。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Subtitle 2"/>
          <p:cNvSpPr txBox="1"/>
          <p:nvPr/>
        </p:nvSpPr>
        <p:spPr>
          <a:xfrm>
            <a:off x="8832850" y="4307205"/>
            <a:ext cx="2774315" cy="2338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sz="2800" b="1" dirty="0">
                <a:solidFill>
                  <a:srgbClr val="FF0000"/>
                </a:solidFill>
                <a:cs typeface="+mn-ea"/>
                <a:sym typeface="+mn-lt"/>
              </a:rPr>
              <a:t>40%</a:t>
            </a:r>
            <a:endParaRPr lang="en-US" sz="2800" b="1" dirty="0">
              <a:solidFill>
                <a:srgbClr val="FF0000"/>
              </a:solidFill>
              <a:cs typeface="+mn-ea"/>
              <a:sym typeface="+mn-lt"/>
            </a:endParaRPr>
          </a:p>
          <a:p>
            <a:pPr algn="l">
              <a:lnSpc>
                <a:spcPct val="110000"/>
              </a:lnSpc>
            </a:pP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消费板块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11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学生端：消费管理；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11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管理员端：业务代办、客户管理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Subtitle 2"/>
          <p:cNvSpPr txBox="1"/>
          <p:nvPr/>
        </p:nvSpPr>
        <p:spPr>
          <a:xfrm>
            <a:off x="1295400" y="4483100"/>
            <a:ext cx="2508250" cy="1986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</a:pPr>
            <a:r>
              <a:rPr lang="en-US" altLang="zh-CN" sz="2945" b="1" dirty="0">
                <a:solidFill>
                  <a:srgbClr val="FF0000"/>
                </a:solidFill>
                <a:cs typeface="+mn-ea"/>
                <a:sym typeface="+mn-lt"/>
              </a:rPr>
              <a:t>20%</a:t>
            </a:r>
            <a:endParaRPr lang="en-US" altLang="zh-CN" sz="2945" b="1" dirty="0">
              <a:solidFill>
                <a:srgbClr val="FF0000"/>
              </a:solidFill>
              <a:cs typeface="+mn-ea"/>
              <a:sym typeface="+mn-lt"/>
            </a:endParaRPr>
          </a:p>
          <a:p>
            <a:pPr algn="r">
              <a:lnSpc>
                <a:spcPct val="110000"/>
              </a:lnSpc>
            </a:pPr>
            <a:r>
              <a:rPr lang="zh-CN" altLang="en-US" sz="2945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归寝板块</a:t>
            </a:r>
            <a:endParaRPr lang="zh-CN" altLang="en-US" sz="2945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ct val="11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学生端：归寝查询；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ct val="11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管理员端：归寝管理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ct val="110000"/>
              </a:lnSpc>
            </a:pPr>
            <a:endParaRPr lang="zh-CN" altLang="en-US" sz="16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1" name="直接连接符 40"/>
          <p:cNvCxnSpPr/>
          <p:nvPr/>
        </p:nvCxnSpPr>
        <p:spPr>
          <a:xfrm flipV="1">
            <a:off x="5636302" y="2083634"/>
            <a:ext cx="0" cy="5696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5636303" y="2083634"/>
            <a:ext cx="27881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7635874" y="4853889"/>
            <a:ext cx="12091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4174841" y="5233287"/>
            <a:ext cx="12091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3328367" y="2652912"/>
            <a:ext cx="12091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4177340" y="4856814"/>
            <a:ext cx="0" cy="376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3675712" y="4853988"/>
            <a:ext cx="5141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/>
          <p:cNvSpPr txBox="1"/>
          <p:nvPr/>
        </p:nvSpPr>
        <p:spPr>
          <a:xfrm>
            <a:off x="2602230" y="528955"/>
            <a:ext cx="6987540" cy="7893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4400" dirty="0">
                <a:solidFill>
                  <a:schemeClr val="tx1"/>
                </a:solidFill>
                <a:cs typeface="+mn-ea"/>
                <a:sym typeface="+mn-lt"/>
              </a:rPr>
              <a:t>板块功能点所占比</a:t>
            </a:r>
            <a:endParaRPr lang="zh-CN" altLang="en-US" sz="44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/>
          <a:srcRect t="-94"/>
          <a:stretch>
            <a:fillRect/>
          </a:stretch>
        </p:blipFill>
        <p:spPr>
          <a:xfrm>
            <a:off x="0" y="-3810"/>
            <a:ext cx="12192000" cy="6865440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 flipV="1">
            <a:off x="8927872" y="1246911"/>
            <a:ext cx="1961804" cy="1691210"/>
          </a:xfrm>
          <a:prstGeom prst="triangle">
            <a:avLst/>
          </a:prstGeom>
          <a:solidFill>
            <a:srgbClr val="9DC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54593" y="603808"/>
            <a:ext cx="1679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9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91057" y="2012093"/>
            <a:ext cx="29427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>
                <a:cs typeface="+mn-ea"/>
                <a:sym typeface="+mn-lt"/>
              </a:rPr>
              <a:t>项目背景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0000" y="936000"/>
            <a:ext cx="64490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dirty="0">
              <a:latin typeface="+mj-ea"/>
              <a:ea typeface="+mj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70967" y="614083"/>
            <a:ext cx="10739717" cy="5665694"/>
          </a:xfrm>
          <a:prstGeom prst="rect">
            <a:avLst/>
          </a:prstGeom>
          <a:solidFill>
            <a:srgbClr val="DCE3F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03295" y="1392087"/>
            <a:ext cx="365431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cs typeface="+mn-ea"/>
                <a:sym typeface="+mn-lt"/>
              </a:rPr>
              <a:t>02 </a:t>
            </a:r>
            <a:r>
              <a:rPr lang="zh-CN" altLang="en-US" sz="4400" dirty="0">
                <a:cs typeface="+mn-ea"/>
                <a:sym typeface="+mn-lt"/>
              </a:rPr>
              <a:t>营利模式</a:t>
            </a:r>
            <a:endParaRPr lang="zh-CN" altLang="en-US" sz="4400" dirty="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03294" y="2631322"/>
            <a:ext cx="7871012" cy="168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10000"/>
              </a:lnSpc>
              <a:spcBef>
                <a:spcPct val="20000"/>
              </a:spcBef>
            </a:pPr>
            <a:r>
              <a:rPr lang="en-US" altLang="zh-CN" sz="2800" dirty="0">
                <a:cs typeface="+mn-ea"/>
                <a:sym typeface="+mn-lt"/>
              </a:rPr>
              <a:t>1.</a:t>
            </a:r>
            <a:r>
              <a:rPr lang="zh-CN" altLang="en-US" sz="2800" dirty="0">
                <a:cs typeface="+mn-ea"/>
                <a:sym typeface="+mn-lt"/>
              </a:rPr>
              <a:t>界面广告植入；</a:t>
            </a:r>
            <a:endParaRPr lang="zh-CN" altLang="en-US" sz="2800" dirty="0">
              <a:cs typeface="+mn-ea"/>
              <a:sym typeface="+mn-lt"/>
            </a:endParaRPr>
          </a:p>
          <a:p>
            <a:pPr defTabSz="457200">
              <a:lnSpc>
                <a:spcPct val="110000"/>
              </a:lnSpc>
              <a:spcBef>
                <a:spcPct val="20000"/>
              </a:spcBef>
            </a:pPr>
            <a:r>
              <a:rPr lang="en-US" altLang="zh-CN" sz="2800" dirty="0">
                <a:cs typeface="+mn-ea"/>
                <a:sym typeface="+mn-lt"/>
              </a:rPr>
              <a:t>2.</a:t>
            </a:r>
            <a:r>
              <a:rPr lang="zh-CN" altLang="en-US" sz="2800" dirty="0">
                <a:cs typeface="+mn-ea"/>
                <a:sym typeface="+mn-lt"/>
              </a:rPr>
              <a:t>向学校出售系统；</a:t>
            </a:r>
            <a:endParaRPr lang="zh-CN" altLang="en-US" sz="2800" dirty="0">
              <a:cs typeface="+mn-ea"/>
              <a:sym typeface="+mn-lt"/>
            </a:endParaRPr>
          </a:p>
          <a:p>
            <a:pPr defTabSz="457200">
              <a:lnSpc>
                <a:spcPct val="110000"/>
              </a:lnSpc>
              <a:spcBef>
                <a:spcPct val="20000"/>
              </a:spcBef>
            </a:pPr>
            <a:r>
              <a:rPr lang="en-US" altLang="zh-CN" sz="2800" dirty="0">
                <a:cs typeface="+mn-ea"/>
                <a:sym typeface="+mn-lt"/>
              </a:rPr>
              <a:t>3.</a:t>
            </a:r>
            <a:r>
              <a:rPr lang="zh-CN" altLang="en-US" sz="2800" dirty="0">
                <a:cs typeface="+mn-ea"/>
                <a:sym typeface="+mn-lt"/>
              </a:rPr>
              <a:t>与商家合作，增加商业板块。</a:t>
            </a:r>
            <a:r>
              <a:rPr lang="en-US" altLang="zh-CN" sz="1600" dirty="0">
                <a:cs typeface="+mn-ea"/>
                <a:sym typeface="+mn-lt"/>
              </a:rPr>
              <a:t> </a:t>
            </a:r>
            <a:endParaRPr lang="en-US" altLang="zh-CN" sz="1600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5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1999" cy="3424518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896090" y="966778"/>
            <a:ext cx="2735970" cy="1835606"/>
            <a:chOff x="5079253" y="572273"/>
            <a:chExt cx="2735970" cy="1835606"/>
          </a:xfrm>
        </p:grpSpPr>
        <p:sp>
          <p:nvSpPr>
            <p:cNvPr id="4" name="等腰三角形 3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810000" y="4391296"/>
            <a:ext cx="4607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cs typeface="+mn-ea"/>
                <a:sym typeface="+mn-lt"/>
              </a:rPr>
              <a:t>THANKS</a:t>
            </a:r>
            <a:endParaRPr lang="zh-CN" altLang="en-US" sz="6000" dirty="0">
              <a:cs typeface="+mn-ea"/>
              <a:sym typeface="+mn-lt"/>
            </a:endParaRPr>
          </a:p>
        </p:txBody>
      </p:sp>
      <p:sp>
        <p:nvSpPr>
          <p:cNvPr id="12" name="文本框 2"/>
          <p:cNvSpPr txBox="1"/>
          <p:nvPr/>
        </p:nvSpPr>
        <p:spPr>
          <a:xfrm>
            <a:off x="3901096" y="3491425"/>
            <a:ext cx="433618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1000" dirty="0">
                <a:cs typeface="+mn-ea"/>
                <a:sym typeface="+mn-lt"/>
              </a:rPr>
              <a:t>谢谢聆听</a:t>
            </a:r>
            <a:endParaRPr lang="zh-CN" altLang="en-US" sz="2800" b="1" spc="1000" dirty="0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/>
          <p:nvPr/>
        </p:nvSpPr>
        <p:spPr>
          <a:xfrm rot="5400000">
            <a:off x="2460654" y="-373166"/>
            <a:ext cx="2604055" cy="5425529"/>
          </a:xfrm>
          <a:custGeom>
            <a:avLst/>
            <a:gdLst>
              <a:gd name="connsiteX0" fmla="*/ 2450573 w 2604055"/>
              <a:gd name="connsiteY0" fmla="*/ 2719719 h 5425529"/>
              <a:gd name="connsiteX1" fmla="*/ 2450573 w 2604055"/>
              <a:gd name="connsiteY1" fmla="*/ 2611719 h 5425529"/>
              <a:gd name="connsiteX2" fmla="*/ 2604055 w 2604055"/>
              <a:gd name="connsiteY2" fmla="*/ 2611719 h 5425529"/>
              <a:gd name="connsiteX3" fmla="*/ 2604055 w 2604055"/>
              <a:gd name="connsiteY3" fmla="*/ 2719719 h 5425529"/>
              <a:gd name="connsiteX4" fmla="*/ 2342573 w 2604055"/>
              <a:gd name="connsiteY4" fmla="*/ 2611719 h 5425529"/>
              <a:gd name="connsiteX5" fmla="*/ 2342573 w 2604055"/>
              <a:gd name="connsiteY5" fmla="*/ 0 h 5425529"/>
              <a:gd name="connsiteX6" fmla="*/ 2450573 w 2604055"/>
              <a:gd name="connsiteY6" fmla="*/ 0 h 5425529"/>
              <a:gd name="connsiteX7" fmla="*/ 2450573 w 2604055"/>
              <a:gd name="connsiteY7" fmla="*/ 2611719 h 5425529"/>
              <a:gd name="connsiteX8" fmla="*/ 2342573 w 2604055"/>
              <a:gd name="connsiteY8" fmla="*/ 5425529 h 5425529"/>
              <a:gd name="connsiteX9" fmla="*/ 2342573 w 2604055"/>
              <a:gd name="connsiteY9" fmla="*/ 2719719 h 5425529"/>
              <a:gd name="connsiteX10" fmla="*/ 2450573 w 2604055"/>
              <a:gd name="connsiteY10" fmla="*/ 2719719 h 5425529"/>
              <a:gd name="connsiteX11" fmla="*/ 2450573 w 2604055"/>
              <a:gd name="connsiteY11" fmla="*/ 5425529 h 5425529"/>
              <a:gd name="connsiteX12" fmla="*/ 0 w 2604055"/>
              <a:gd name="connsiteY12" fmla="*/ 2719719 h 5425529"/>
              <a:gd name="connsiteX13" fmla="*/ 0 w 2604055"/>
              <a:gd name="connsiteY13" fmla="*/ 2611719 h 5425529"/>
              <a:gd name="connsiteX14" fmla="*/ 2342573 w 2604055"/>
              <a:gd name="connsiteY14" fmla="*/ 2611719 h 5425529"/>
              <a:gd name="connsiteX15" fmla="*/ 2342573 w 2604055"/>
              <a:gd name="connsiteY15" fmla="*/ 2719719 h 5425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04055" h="5425529">
                <a:moveTo>
                  <a:pt x="2450573" y="2719719"/>
                </a:moveTo>
                <a:lnTo>
                  <a:pt x="2450573" y="2611719"/>
                </a:lnTo>
                <a:lnTo>
                  <a:pt x="2604055" y="2611719"/>
                </a:lnTo>
                <a:lnTo>
                  <a:pt x="2604055" y="2719719"/>
                </a:lnTo>
                <a:close/>
                <a:moveTo>
                  <a:pt x="2342573" y="2611719"/>
                </a:moveTo>
                <a:lnTo>
                  <a:pt x="2342573" y="0"/>
                </a:lnTo>
                <a:lnTo>
                  <a:pt x="2450573" y="0"/>
                </a:lnTo>
                <a:lnTo>
                  <a:pt x="2450573" y="2611719"/>
                </a:lnTo>
                <a:close/>
                <a:moveTo>
                  <a:pt x="2342573" y="5425529"/>
                </a:moveTo>
                <a:lnTo>
                  <a:pt x="2342573" y="2719719"/>
                </a:lnTo>
                <a:lnTo>
                  <a:pt x="2450573" y="2719719"/>
                </a:lnTo>
                <a:lnTo>
                  <a:pt x="2450573" y="5425529"/>
                </a:lnTo>
                <a:close/>
                <a:moveTo>
                  <a:pt x="0" y="2719719"/>
                </a:moveTo>
                <a:lnTo>
                  <a:pt x="0" y="2611719"/>
                </a:lnTo>
                <a:lnTo>
                  <a:pt x="2342573" y="2611719"/>
                </a:lnTo>
                <a:lnTo>
                  <a:pt x="2342573" y="2719719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01829" y="815553"/>
            <a:ext cx="2735970" cy="1835606"/>
            <a:chOff x="5079253" y="572273"/>
            <a:chExt cx="2735970" cy="1835606"/>
          </a:xfrm>
        </p:grpSpPr>
        <p:sp>
          <p:nvSpPr>
            <p:cNvPr id="11" name="等腰三角形 10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7912359" y="-1"/>
            <a:ext cx="4279641" cy="51836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6000" y="432000"/>
            <a:ext cx="428117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>
                <a:cs typeface="+mn-ea"/>
                <a:sym typeface="+mn-lt"/>
              </a:rPr>
              <a:t>项目背景介绍</a:t>
            </a:r>
            <a:endParaRPr lang="zh-CN" altLang="en-US" sz="5000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0000" y="1836000"/>
            <a:ext cx="5213054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  <a:cs typeface="+mn-ea"/>
                <a:sym typeface="+mn-lt"/>
              </a:rPr>
              <a:t>       随着现代技术的快速发展，大学生的消费方式也发生了</a:t>
            </a:r>
            <a:r>
              <a:rPr lang="zh-CN" altLang="en-US" sz="2800" dirty="0">
                <a:latin typeface="+mj-ea"/>
                <a:ea typeface="+mj-ea"/>
                <a:cs typeface="+mn-ea"/>
                <a:sym typeface="+mn-lt"/>
              </a:rPr>
              <a:t>诸多</a:t>
            </a:r>
            <a:r>
              <a:rPr lang="en-US" altLang="zh-CN" sz="2800" dirty="0">
                <a:latin typeface="+mj-ea"/>
                <a:ea typeface="+mj-ea"/>
                <a:cs typeface="+mn-ea"/>
                <a:sym typeface="+mn-lt"/>
              </a:rPr>
              <a:t>变化，现在迫切需要一种相对</a:t>
            </a:r>
            <a:r>
              <a:rPr lang="zh-CN" altLang="en-US" sz="2800" dirty="0">
                <a:latin typeface="+mj-ea"/>
                <a:ea typeface="+mj-ea"/>
                <a:cs typeface="+mn-ea"/>
                <a:sym typeface="+mn-lt"/>
              </a:rPr>
              <a:t>综合各方面信息</a:t>
            </a:r>
            <a:r>
              <a:rPr lang="en-US" altLang="zh-CN" sz="2800" dirty="0">
                <a:latin typeface="+mj-ea"/>
                <a:ea typeface="+mj-ea"/>
                <a:cs typeface="+mn-ea"/>
                <a:sym typeface="+mn-lt"/>
              </a:rPr>
              <a:t>的账户管理系统来方便学生对账户的管理</a:t>
            </a:r>
            <a:r>
              <a:rPr lang="zh-CN" altLang="en-US" sz="2800" dirty="0">
                <a:latin typeface="+mj-ea"/>
                <a:ea typeface="+mj-ea"/>
                <a:cs typeface="+mn-ea"/>
                <a:sym typeface="+mn-lt"/>
              </a:rPr>
              <a:t>和</a:t>
            </a:r>
            <a:r>
              <a:rPr lang="en-US" altLang="zh-CN" sz="2800" dirty="0">
                <a:latin typeface="+mj-ea"/>
                <a:ea typeface="+mj-ea"/>
                <a:cs typeface="+mn-ea"/>
                <a:sym typeface="+mn-lt"/>
              </a:rPr>
              <a:t>方便学校对学生借阅记录和归寝情况的管理，于是一卡通管理系统的项目</a:t>
            </a:r>
            <a:r>
              <a:rPr lang="zh-CN" altLang="en-US" sz="2800" dirty="0">
                <a:latin typeface="+mj-ea"/>
                <a:ea typeface="+mj-ea"/>
                <a:cs typeface="+mn-ea"/>
                <a:sym typeface="+mn-lt"/>
              </a:rPr>
              <a:t>就产生了</a:t>
            </a:r>
            <a:r>
              <a:rPr lang="en-US" altLang="zh-CN" sz="2800" dirty="0">
                <a:latin typeface="+mj-ea"/>
                <a:ea typeface="+mj-ea"/>
                <a:cs typeface="+mn-ea"/>
                <a:sym typeface="+mn-lt"/>
              </a:rPr>
              <a:t>。</a:t>
            </a:r>
            <a:endParaRPr lang="en-US" altLang="zh-CN" sz="2800" dirty="0">
              <a:latin typeface="+mj-ea"/>
              <a:ea typeface="+mj-ea"/>
              <a:cs typeface="+mn-ea"/>
              <a:sym typeface="+mn-lt"/>
            </a:endParaRPr>
          </a:p>
          <a:p>
            <a:endParaRPr lang="en-US" altLang="zh-CN" sz="2800" dirty="0">
              <a:solidFill>
                <a:srgbClr val="3F3E40"/>
              </a:solidFill>
              <a:cs typeface="+mn-ea"/>
              <a:sym typeface="+mn-lt"/>
            </a:endParaRPr>
          </a:p>
        </p:txBody>
      </p:sp>
      <p:sp>
        <p:nvSpPr>
          <p:cNvPr id="17" name="任意多边形 16"/>
          <p:cNvSpPr/>
          <p:nvPr/>
        </p:nvSpPr>
        <p:spPr>
          <a:xfrm rot="16200000">
            <a:off x="6639832" y="2844314"/>
            <a:ext cx="3600000" cy="1800000"/>
          </a:xfrm>
          <a:custGeom>
            <a:avLst/>
            <a:gdLst>
              <a:gd name="connsiteX0" fmla="*/ 108000 w 3600000"/>
              <a:gd name="connsiteY0" fmla="*/ 108000 h 1800000"/>
              <a:gd name="connsiteX1" fmla="*/ 108000 w 3600000"/>
              <a:gd name="connsiteY1" fmla="*/ 1800000 h 1800000"/>
              <a:gd name="connsiteX2" fmla="*/ 0 w 3600000"/>
              <a:gd name="connsiteY2" fmla="*/ 1800000 h 1800000"/>
              <a:gd name="connsiteX3" fmla="*/ 0 w 3600000"/>
              <a:gd name="connsiteY3" fmla="*/ 108000 h 1800000"/>
              <a:gd name="connsiteX4" fmla="*/ 3600000 w 3600000"/>
              <a:gd name="connsiteY4" fmla="*/ 0 h 1800000"/>
              <a:gd name="connsiteX5" fmla="*/ 3600000 w 3600000"/>
              <a:gd name="connsiteY5" fmla="*/ 108000 h 1800000"/>
              <a:gd name="connsiteX6" fmla="*/ 108000 w 3600000"/>
              <a:gd name="connsiteY6" fmla="*/ 108000 h 1800000"/>
              <a:gd name="connsiteX7" fmla="*/ 108000 w 3600000"/>
              <a:gd name="connsiteY7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1800000">
                <a:moveTo>
                  <a:pt x="108000" y="108000"/>
                </a:moveTo>
                <a:lnTo>
                  <a:pt x="108000" y="1800000"/>
                </a:lnTo>
                <a:lnTo>
                  <a:pt x="0" y="1800000"/>
                </a:lnTo>
                <a:lnTo>
                  <a:pt x="0" y="108000"/>
                </a:lnTo>
                <a:close/>
                <a:moveTo>
                  <a:pt x="3600000" y="0"/>
                </a:moveTo>
                <a:lnTo>
                  <a:pt x="3600000" y="108000"/>
                </a:lnTo>
                <a:lnTo>
                  <a:pt x="108000" y="108000"/>
                </a:lnTo>
                <a:lnTo>
                  <a:pt x="108000" y="0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  <a14:imgEffect>
                      <a14:colorTemperature colorTemp="5400"/>
                    </a14:imgEffect>
                    <a14:imgEffect>
                      <a14:saturation sat="9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 flipV="1">
            <a:off x="1795548" y="4298115"/>
            <a:ext cx="1961804" cy="1691210"/>
          </a:xfrm>
          <a:prstGeom prst="triangle">
            <a:avLst/>
          </a:prstGeom>
          <a:solidFill>
            <a:srgbClr val="DCE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77188" y="3681420"/>
            <a:ext cx="1720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9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05835" y="5096982"/>
            <a:ext cx="29427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cs typeface="+mn-ea"/>
                <a:sym typeface="+mn-lt"/>
              </a:rPr>
              <a:t>项目概述</a:t>
            </a:r>
            <a:endParaRPr lang="zh-CN" altLang="en-US" sz="2800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一卡通管理系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22225"/>
            <a:ext cx="12195810" cy="67964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5066858" y="641041"/>
            <a:ext cx="2021395" cy="1356186"/>
            <a:chOff x="5079253" y="572273"/>
            <a:chExt cx="2735970" cy="1835606"/>
          </a:xfrm>
        </p:grpSpPr>
        <p:sp>
          <p:nvSpPr>
            <p:cNvPr id="29" name="等腰三角形 28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BCD2E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BCD2E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BCD2E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094282" y="1319949"/>
            <a:ext cx="10223292" cy="151575"/>
          </a:xfrm>
          <a:prstGeom prst="rect">
            <a:avLst/>
          </a:prstGeom>
          <a:solidFill>
            <a:srgbClr val="BCD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88165" y="2469327"/>
            <a:ext cx="2160000" cy="2160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88834" y="2469327"/>
            <a:ext cx="2160000" cy="216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>
            <a:spLocks noChangeAspect="1"/>
          </p:cNvSpPr>
          <p:nvPr/>
        </p:nvSpPr>
        <p:spPr>
          <a:xfrm>
            <a:off x="8389503" y="2469327"/>
            <a:ext cx="2160000" cy="216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对角圆角矩形 8"/>
          <p:cNvSpPr/>
          <p:nvPr/>
        </p:nvSpPr>
        <p:spPr>
          <a:xfrm>
            <a:off x="3627122" y="1052179"/>
            <a:ext cx="4900868" cy="64664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CD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1200" dirty="0">
                <a:cs typeface="+mn-ea"/>
                <a:sym typeface="+mn-lt"/>
              </a:rPr>
              <a:t> </a:t>
            </a:r>
            <a:r>
              <a:rPr lang="zh-CN" altLang="en-US" sz="3200" spc="1200" dirty="0">
                <a:cs typeface="+mn-ea"/>
                <a:sym typeface="+mn-lt"/>
              </a:rPr>
              <a:t>项目功能概述</a:t>
            </a:r>
            <a:r>
              <a:rPr lang="en-US" altLang="zh-CN" sz="3200" spc="1200" dirty="0">
                <a:solidFill>
                  <a:srgbClr val="BCD2E3"/>
                </a:solidFill>
                <a:cs typeface="+mn-ea"/>
                <a:sym typeface="+mn-lt"/>
              </a:rPr>
              <a:t>.</a:t>
            </a:r>
            <a:r>
              <a:rPr lang="en-US" altLang="zh-CN" sz="3200" spc="1200" dirty="0">
                <a:cs typeface="+mn-ea"/>
                <a:sym typeface="+mn-lt"/>
              </a:rPr>
              <a:t>     </a:t>
            </a:r>
            <a:endParaRPr lang="zh-CN" altLang="en-US" sz="3200" spc="1200" dirty="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73221" y="4985564"/>
            <a:ext cx="2698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cs typeface="+mn-ea"/>
                <a:sym typeface="+mn-lt"/>
              </a:rPr>
              <a:t>1 </a:t>
            </a:r>
            <a:r>
              <a:rPr lang="zh-CN" altLang="en-US" sz="2400" b="1" dirty="0">
                <a:cs typeface="+mn-ea"/>
                <a:sym typeface="+mn-lt"/>
              </a:rPr>
              <a:t>消费板块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719456" y="4985562"/>
            <a:ext cx="2698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cs typeface="+mn-ea"/>
                <a:sym typeface="+mn-lt"/>
              </a:rPr>
              <a:t>2 </a:t>
            </a:r>
            <a:r>
              <a:rPr lang="zh-CN" altLang="en-US" sz="2400" b="1" dirty="0">
                <a:cs typeface="+mn-ea"/>
                <a:sym typeface="+mn-lt"/>
              </a:rPr>
              <a:t>借阅板块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19658" y="4985562"/>
            <a:ext cx="2698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cs typeface="+mn-ea"/>
                <a:sym typeface="+mn-lt"/>
              </a:rPr>
              <a:t>3 </a:t>
            </a:r>
            <a:r>
              <a:rPr lang="zh-CN" altLang="en-US" sz="2400" b="1" dirty="0">
                <a:cs typeface="+mn-ea"/>
                <a:sym typeface="+mn-lt"/>
              </a:rPr>
              <a:t>归寝板块</a:t>
            </a:r>
            <a:endParaRPr lang="zh-CN" altLang="en-US" sz="2400" b="1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0" y="0"/>
            <a:ext cx="5392189" cy="687709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733890" y="4152515"/>
            <a:ext cx="2081367" cy="20813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10818" y="4329443"/>
            <a:ext cx="1710886" cy="1710886"/>
          </a:xfrm>
          <a:prstGeom prst="rect">
            <a:avLst/>
          </a:prstGeom>
          <a:noFill/>
          <a:ln w="101600">
            <a:solidFill>
              <a:srgbClr val="B9C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等腰三角形 8"/>
          <p:cNvSpPr/>
          <p:nvPr/>
        </p:nvSpPr>
        <p:spPr>
          <a:xfrm rot="16200000">
            <a:off x="10572000" y="2898549"/>
            <a:ext cx="2160000" cy="1080000"/>
          </a:xfrm>
          <a:prstGeom prst="triangle">
            <a:avLst/>
          </a:prstGeom>
          <a:solidFill>
            <a:srgbClr val="B9C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92000" y="756000"/>
            <a:ext cx="342054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cs typeface="+mn-ea"/>
                <a:sym typeface="+mn-lt"/>
              </a:rPr>
              <a:t>1 </a:t>
            </a:r>
            <a:r>
              <a:rPr lang="zh-CN" altLang="en-US" sz="3600" b="1" dirty="0">
                <a:cs typeface="+mn-ea"/>
                <a:sym typeface="+mn-lt"/>
              </a:rPr>
              <a:t>消费板块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15455" y="1764030"/>
            <a:ext cx="429577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cs typeface="+mn-ea"/>
                <a:sym typeface="+mn-lt"/>
              </a:rPr>
              <a:t>1.学生端：一卡通线上充值，缴纳网费、水费、电费、气费、医药费；查询余额信息，查询流水账单信息；</a:t>
            </a:r>
            <a:endParaRPr lang="en-US" altLang="zh-CN" sz="2800" dirty="0">
              <a:cs typeface="+mn-ea"/>
              <a:sym typeface="+mn-lt"/>
            </a:endParaRPr>
          </a:p>
          <a:p>
            <a:r>
              <a:rPr lang="en-US" altLang="zh-CN" sz="2800" dirty="0">
                <a:cs typeface="+mn-ea"/>
                <a:sym typeface="+mn-lt"/>
              </a:rPr>
              <a:t>2.管理员端：代理充值，查询客户消费记录，一卡通挂失登记，遗失卡</a:t>
            </a:r>
            <a:r>
              <a:rPr lang="zh-CN" altLang="en-US" sz="2800" dirty="0">
                <a:cs typeface="+mn-ea"/>
                <a:sym typeface="+mn-lt"/>
              </a:rPr>
              <a:t>记录清除</a:t>
            </a:r>
            <a:r>
              <a:rPr lang="en-US" altLang="zh-CN" sz="2800" dirty="0">
                <a:cs typeface="+mn-ea"/>
                <a:sym typeface="+mn-lt"/>
              </a:rPr>
              <a:t>，</a:t>
            </a:r>
            <a:r>
              <a:rPr lang="zh-CN" altLang="en-US" sz="2800" dirty="0">
                <a:cs typeface="+mn-ea"/>
                <a:sym typeface="+mn-lt"/>
              </a:rPr>
              <a:t>（系统管理员端）</a:t>
            </a:r>
            <a:r>
              <a:rPr lang="en-US" altLang="zh-CN" sz="2800" dirty="0">
                <a:cs typeface="+mn-ea"/>
                <a:sym typeface="+mn-lt"/>
              </a:rPr>
              <a:t>用户注销，用户办卡</a:t>
            </a:r>
            <a:r>
              <a:rPr lang="zh-CN" altLang="en-US" sz="2800" dirty="0">
                <a:cs typeface="+mn-ea"/>
                <a:sym typeface="+mn-lt"/>
              </a:rPr>
              <a:t>。</a:t>
            </a:r>
            <a:endParaRPr lang="zh-CN" altLang="en-US" sz="2800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	</a:t>
            </a:r>
            <a:r>
              <a:rPr lang="zh-CN" altLang="en-US"/>
              <a:t>学生端消费板块功能模块描述简表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136650" y="1741202"/>
          <a:ext cx="10088880" cy="4377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2960"/>
                <a:gridCol w="3362960"/>
                <a:gridCol w="3362960"/>
              </a:tblGrid>
              <a:tr h="622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功能分类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功能名称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功能描述</a:t>
                      </a:r>
                      <a:endParaRPr lang="zh-CN" altLang="en-US" sz="2800" b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44D73"/>
                    </a:solidFill>
                  </a:tcPr>
                </a:tc>
              </a:tr>
              <a:tr h="6210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消费管理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一卡通充值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一卡通金额充值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622300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800" b="0">
                        <a:solidFill>
                          <a:srgbClr val="40404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缴纳网费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网费缴取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16585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800" b="0">
                        <a:solidFill>
                          <a:srgbClr val="40404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缴纳水费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水费缴取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652145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800" b="0">
                        <a:solidFill>
                          <a:srgbClr val="40404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缴纳电费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电费缴取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21030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800" b="0">
                        <a:solidFill>
                          <a:srgbClr val="40404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缴纳气费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气费缴取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622300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800" b="0">
                        <a:solidFill>
                          <a:srgbClr val="40404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缴纳医药费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800" b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医药费缴取</a:t>
                      </a:r>
                      <a:endParaRPr lang="zh-CN" altLang="en-US" sz="2800" b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3d5432c9-0b70-4b83-ac8d-518f2ec9239e}"/>
  <p:tag name="TABLE_SKINIDX" val="0"/>
  <p:tag name="TABLE_ENCOLOR" val="#FFFFFF"/>
</p:tagLst>
</file>

<file path=ppt/tags/tag10.xml><?xml version="1.0" encoding="utf-8"?>
<p:tagLst xmlns:p="http://schemas.openxmlformats.org/presentationml/2006/main">
  <p:tag name="KSO_WM_UNIT_TABLE_BEAUTIFY" val="smartTable{63f0b48e-b993-4e80-b081-df9d39102b46}"/>
  <p:tag name="TABLE_SKINIDX" val="0"/>
  <p:tag name="TABLE_ENCOLOR" val="#FFFFFF"/>
</p:tagLst>
</file>

<file path=ppt/tags/tag11.xml><?xml version="1.0" encoding="utf-8"?>
<p:tagLst xmlns:p="http://schemas.openxmlformats.org/presentationml/2006/main">
  <p:tag name="KSO_WM_UNIT_TABLE_BEAUTIFY" val="smartTable{3736e7bf-d250-4a93-85e7-ca020b5e9be8}"/>
  <p:tag name="TABLE_SKINIDX" val="0"/>
  <p:tag name="TABLE_ENCOLOR" val="#FFFFFF"/>
</p:tagLst>
</file>

<file path=ppt/tags/tag12.xml><?xml version="1.0" encoding="utf-8"?>
<p:tagLst xmlns:p="http://schemas.openxmlformats.org/presentationml/2006/main">
  <p:tag name="KSO_WM_UNIT_TABLE_BEAUTIFY" val="smartTable{31ea6f56-7184-412d-8bd4-81bd026594cc}"/>
  <p:tag name="TABLE_SKINIDX" val="0"/>
  <p:tag name="TABLE_ENCOLOR" val="#FFFFFF"/>
</p:tagLst>
</file>

<file path=ppt/tags/tag13.xml><?xml version="1.0" encoding="utf-8"?>
<p:tagLst xmlns:p="http://schemas.openxmlformats.org/presentationml/2006/main">
  <p:tag name="KSO_WM_UNIT_TABLE_BEAUTIFY" val="smartTable{b71c2beb-d183-4c30-8e12-42e22a90b07c}"/>
  <p:tag name="TABLE_SKINIDX" val="0"/>
  <p:tag name="TABLE_ENCOLOR" val="#FFFFFF"/>
</p:tagLst>
</file>

<file path=ppt/tags/tag2.xml><?xml version="1.0" encoding="utf-8"?>
<p:tagLst xmlns:p="http://schemas.openxmlformats.org/presentationml/2006/main">
  <p:tag name="KSO_WM_UNIT_TABLE_BEAUTIFY" val="smartTable{7a072b30-7825-4d6c-82c2-e3af7614d2b7}"/>
  <p:tag name="TABLE_SKINIDX" val="0"/>
  <p:tag name="TABLE_ENCOLOR" val="#FFFFFF"/>
</p:tagLst>
</file>

<file path=ppt/tags/tag3.xml><?xml version="1.0" encoding="utf-8"?>
<p:tagLst xmlns:p="http://schemas.openxmlformats.org/presentationml/2006/main">
  <p:tag name="KSO_WM_UNIT_TABLE_BEAUTIFY" val="smartTable{bb33d78f-39e7-452f-923e-70c316061c24}"/>
  <p:tag name="TABLE_SKINIDX" val="0"/>
  <p:tag name="TABLE_ENCOLOR" val="#FFFFFF"/>
</p:tagLst>
</file>

<file path=ppt/tags/tag4.xml><?xml version="1.0" encoding="utf-8"?>
<p:tagLst xmlns:p="http://schemas.openxmlformats.org/presentationml/2006/main">
  <p:tag name="KSO_WM_UNIT_TABLE_BEAUTIFY" val="smartTable{5616b55d-aac1-4165-8e77-cfb9755054a9}"/>
  <p:tag name="TABLE_SKINIDX" val="0"/>
  <p:tag name="TABLE_ENCOLOR" val="#FFFFFF"/>
</p:tagLst>
</file>

<file path=ppt/tags/tag5.xml><?xml version="1.0" encoding="utf-8"?>
<p:tagLst xmlns:p="http://schemas.openxmlformats.org/presentationml/2006/main">
  <p:tag name="KSO_WM_UNIT_TABLE_BEAUTIFY" val="smartTable{2d70b47f-b1ca-4c9f-9f38-de62ee8e842d}"/>
</p:tagLst>
</file>

<file path=ppt/tags/tag6.xml><?xml version="1.0" encoding="utf-8"?>
<p:tagLst xmlns:p="http://schemas.openxmlformats.org/presentationml/2006/main">
  <p:tag name="KSO_WM_UNIT_TABLE_BEAUTIFY" val="smartTable{454eb2ce-606a-492e-9616-13833eeec8b3}"/>
  <p:tag name="TABLE_SKINIDX" val="0"/>
  <p:tag name="TABLE_ENCOLOR" val="#FFFFFF"/>
</p:tagLst>
</file>

<file path=ppt/tags/tag7.xml><?xml version="1.0" encoding="utf-8"?>
<p:tagLst xmlns:p="http://schemas.openxmlformats.org/presentationml/2006/main">
  <p:tag name="KSO_WM_UNIT_TABLE_BEAUTIFY" val="smartTable{50026232-85b9-49e0-8b81-826152e5de58}"/>
  <p:tag name="TABLE_SKINIDX" val="0"/>
  <p:tag name="TABLE_ENCOLOR" val="#FFFFFF"/>
</p:tagLst>
</file>

<file path=ppt/tags/tag8.xml><?xml version="1.0" encoding="utf-8"?>
<p:tagLst xmlns:p="http://schemas.openxmlformats.org/presentationml/2006/main">
  <p:tag name="KSO_WM_UNIT_TABLE_BEAUTIFY" val="smartTable{f0182ef5-179c-4d83-9bd7-236590d4bf52}"/>
  <p:tag name="TABLE_SKINIDX" val="0"/>
  <p:tag name="TABLE_ENCOLOR" val="#FFFFFF"/>
</p:tagLst>
</file>

<file path=ppt/tags/tag9.xml><?xml version="1.0" encoding="utf-8"?>
<p:tagLst xmlns:p="http://schemas.openxmlformats.org/presentationml/2006/main">
  <p:tag name="KSO_WM_UNIT_TABLE_BEAUTIFY" val="smartTable{4fe09ace-290c-419c-a694-743301ce12ba}"/>
  <p:tag name="TABLE_SKINIDX" val="0"/>
  <p:tag name="TABLE_ENCOLOR" val="#FFFFFF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1971</Words>
  <Application>WPS 演示</Application>
  <PresentationFormat>宽屏</PresentationFormat>
  <Paragraphs>417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Arial Unicode MS</vt:lpstr>
      <vt:lpstr>Calibri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	学生端消费板块功能模块描述简表</vt:lpstr>
      <vt:lpstr>	管理员端消费板块功能模块描述简表</vt:lpstr>
      <vt:lpstr>PowerPoint 演示文稿</vt:lpstr>
      <vt:lpstr>	管理员端借阅板块功能模块描述简表</vt:lpstr>
      <vt:lpstr>	学生端借阅板块功能模块描述简表</vt:lpstr>
      <vt:lpstr>PowerPoint 演示文稿</vt:lpstr>
      <vt:lpstr>	学生端归寝板块功能模块描述简表</vt:lpstr>
      <vt:lpstr>	管理员端归寝板块功能模块描述简表</vt:lpstr>
      <vt:lpstr>PowerPoint 演示文稿</vt:lpstr>
      <vt:lpstr>	学生端信息查询功能模块描述简表</vt:lpstr>
      <vt:lpstr> 管理员端信息维护功能模块描述简表</vt:lpstr>
      <vt:lpstr>	管理员端客户管理功能模块描述简表</vt:lpstr>
      <vt:lpstr>	管理员端意见处理功能模块描述简表</vt:lpstr>
      <vt:lpstr>	学生端意见申述功能模块描述简表</vt:lpstr>
      <vt:lpstr>	系统管理员端功能模块描述简表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赵月</dc:creator>
  <cp:lastModifiedBy>QinHsiu</cp:lastModifiedBy>
  <cp:revision>101</cp:revision>
  <dcterms:created xsi:type="dcterms:W3CDTF">2017-01-20T13:15:00Z</dcterms:created>
  <dcterms:modified xsi:type="dcterms:W3CDTF">2022-10-21T12:50:46Z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2052-11.8.2.8875</vt:lpwstr>
  </property>
</Properties>
</file>